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9144000"/>
  <p:notesSz cx="6797675" cy="9872650"/>
  <p:embeddedFontLst>
    <p:embeddedFont>
      <p:font typeface="Courgette"/>
      <p:regular r:id="rId30"/>
    </p:embeddedFont>
    <p:embeddedFont>
      <p:font typeface="Century Gothic"/>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5" roundtripDataSignature="AMtx7mgcKZfx9DQ3XD1HBD2qvFJ1Q+//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82110F-4892-4CF3-BF1D-09D3B4AA878C}">
  <a:tblStyle styleId="{3382110F-4892-4CF3-BF1D-09D3B4AA878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enturyGothic-regular.fntdata"/><Relationship Id="rId30" Type="http://schemas.openxmlformats.org/officeDocument/2006/relationships/font" Target="fonts/Courgette-regular.fntdata"/><Relationship Id="rId11" Type="http://schemas.openxmlformats.org/officeDocument/2006/relationships/slide" Target="slides/slide5.xml"/><Relationship Id="rId33" Type="http://schemas.openxmlformats.org/officeDocument/2006/relationships/font" Target="fonts/CenturyGothic-italic.fntdata"/><Relationship Id="rId10" Type="http://schemas.openxmlformats.org/officeDocument/2006/relationships/slide" Target="slides/slide4.xml"/><Relationship Id="rId32" Type="http://schemas.openxmlformats.org/officeDocument/2006/relationships/font" Target="fonts/CenturyGothic-bold.fntdata"/><Relationship Id="rId13" Type="http://schemas.openxmlformats.org/officeDocument/2006/relationships/slide" Target="slides/slide7.xml"/><Relationship Id="rId35" Type="http://customschemas.google.com/relationships/presentationmetadata" Target="metadata"/><Relationship Id="rId12" Type="http://schemas.openxmlformats.org/officeDocument/2006/relationships/slide" Target="slides/slide6.xml"/><Relationship Id="rId34" Type="http://schemas.openxmlformats.org/officeDocument/2006/relationships/font" Target="fonts/CenturyGothic-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534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534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377318"/>
            <a:ext cx="2945659" cy="49534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377318"/>
            <a:ext cx="2945659" cy="49534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7: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17: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4: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f57e2a0b2e_1_20: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g3f57e2a0b2e_1_20:notes"/>
          <p:cNvSpPr/>
          <p:nvPr>
            <p:ph idx="2" type="sldImg"/>
          </p:nvPr>
        </p:nvSpPr>
        <p:spPr>
          <a:xfrm>
            <a:off x="1177925"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57e2a0b2e_1_8: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 name="Google Shape;178;g3f57e2a0b2e_1_8:notes"/>
          <p:cNvSpPr/>
          <p:nvPr>
            <p:ph idx="2" type="sldImg"/>
          </p:nvPr>
        </p:nvSpPr>
        <p:spPr>
          <a:xfrm>
            <a:off x="1177925"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5: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5: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6: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6: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87f0d639a_0_2: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g3f87f0d639a_0_2:notes"/>
          <p:cNvSpPr/>
          <p:nvPr>
            <p:ph idx="2" type="sldImg"/>
          </p:nvPr>
        </p:nvSpPr>
        <p:spPr>
          <a:xfrm>
            <a:off x="1177925"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7: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8: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8: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9: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8c94e2bc6_0_88: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g3f8c94e2bc6_0_88:notes"/>
          <p:cNvSpPr/>
          <p:nvPr>
            <p:ph idx="2" type="sldImg"/>
          </p:nvPr>
        </p:nvSpPr>
        <p:spPr>
          <a:xfrm>
            <a:off x="1177943"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a00bec4ed_0_0: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g3fa00bec4ed_0_0:notes"/>
          <p:cNvSpPr/>
          <p:nvPr>
            <p:ph idx="2" type="sldImg"/>
          </p:nvPr>
        </p:nvSpPr>
        <p:spPr>
          <a:xfrm>
            <a:off x="1177925"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a00bec4ed_0_24:notes"/>
          <p:cNvSpPr txBox="1"/>
          <p:nvPr>
            <p:ph idx="1" type="body"/>
          </p:nvPr>
        </p:nvSpPr>
        <p:spPr>
          <a:xfrm>
            <a:off x="679768" y="4751219"/>
            <a:ext cx="5438100" cy="388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g3fa00bec4ed_0_24:notes"/>
          <p:cNvSpPr/>
          <p:nvPr>
            <p:ph idx="2" type="sldImg"/>
          </p:nvPr>
        </p:nvSpPr>
        <p:spPr>
          <a:xfrm>
            <a:off x="1177925" y="1235075"/>
            <a:ext cx="4441800" cy="333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1: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11: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2: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12: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3: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13: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4: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14: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5: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p15: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6: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16: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8:notes"/>
          <p:cNvSpPr txBox="1"/>
          <p:nvPr>
            <p:ph idx="1" type="body"/>
          </p:nvPr>
        </p:nvSpPr>
        <p:spPr>
          <a:xfrm>
            <a:off x="679768" y="4751219"/>
            <a:ext cx="5438140" cy="388736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18:notes"/>
          <p:cNvSpPr/>
          <p:nvPr>
            <p:ph idx="2" type="sldImg"/>
          </p:nvPr>
        </p:nvSpPr>
        <p:spPr>
          <a:xfrm>
            <a:off x="1177925" y="1235075"/>
            <a:ext cx="4441825" cy="3330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4" name="Google Shape;24;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5" name="Google Shape;2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1" name="Google Shape;3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7" name="Google Shape;3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2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8"/>
          <p:cNvSpPr/>
          <p:nvPr>
            <p:ph idx="2" type="pic"/>
          </p:nvPr>
        </p:nvSpPr>
        <p:spPr>
          <a:xfrm>
            <a:off x="1792288" y="612775"/>
            <a:ext cx="5486400" cy="4114800"/>
          </a:xfrm>
          <a:prstGeom prst="rect">
            <a:avLst/>
          </a:prstGeom>
          <a:noFill/>
          <a:ln>
            <a:noFill/>
          </a:ln>
        </p:spPr>
      </p:sp>
      <p:sp>
        <p:nvSpPr>
          <p:cNvPr id="68" name="Google Shape;68;p2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5.jpg"/><Relationship Id="rId11" Type="http://schemas.openxmlformats.org/officeDocument/2006/relationships/image" Target="../media/image12.png"/><Relationship Id="rId10" Type="http://schemas.openxmlformats.org/officeDocument/2006/relationships/image" Target="../media/image11.png"/><Relationship Id="rId9" Type="http://schemas.openxmlformats.org/officeDocument/2006/relationships/image" Target="../media/image10.jpg"/><Relationship Id="rId5" Type="http://schemas.openxmlformats.org/officeDocument/2006/relationships/image" Target="../media/image8.jpg"/><Relationship Id="rId6" Type="http://schemas.openxmlformats.org/officeDocument/2006/relationships/image" Target="../media/image14.jpg"/><Relationship Id="rId7" Type="http://schemas.openxmlformats.org/officeDocument/2006/relationships/image" Target="../media/image7.jpg"/><Relationship Id="rId8"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9.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18.png"/><Relationship Id="rId5" Type="http://schemas.openxmlformats.org/officeDocument/2006/relationships/image" Target="../media/image2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20.png"/><Relationship Id="rId5"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30.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23.jpg"/><Relationship Id="rId5"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3.jpg"/><Relationship Id="rId4" Type="http://schemas.openxmlformats.org/officeDocument/2006/relationships/image" Target="../media/image2.jpg"/><Relationship Id="rId5"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35.png"/><Relationship Id="rId5" Type="http://schemas.openxmlformats.org/officeDocument/2006/relationships/image" Target="../media/image25.png"/><Relationship Id="rId6" Type="http://schemas.openxmlformats.org/officeDocument/2006/relationships/image" Target="../media/image41.png"/><Relationship Id="rId7"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jpg"/><Relationship Id="rId4" Type="http://schemas.openxmlformats.org/officeDocument/2006/relationships/image" Target="../media/image38.png"/><Relationship Id="rId5"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image" Target="../media/image40.png"/><Relationship Id="rId5"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jpg"/><Relationship Id="rId4" Type="http://schemas.openxmlformats.org/officeDocument/2006/relationships/image" Target="../media/image45.png"/><Relationship Id="rId9" Type="http://schemas.openxmlformats.org/officeDocument/2006/relationships/image" Target="../media/image49.png"/><Relationship Id="rId5" Type="http://schemas.openxmlformats.org/officeDocument/2006/relationships/image" Target="../media/image44.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jp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pSp>
        <p:nvGrpSpPr>
          <p:cNvPr id="88" name="Google Shape;88;p1"/>
          <p:cNvGrpSpPr/>
          <p:nvPr/>
        </p:nvGrpSpPr>
        <p:grpSpPr>
          <a:xfrm>
            <a:off x="0" y="0"/>
            <a:ext cx="9144000" cy="1037108"/>
            <a:chOff x="0" y="0"/>
            <a:chExt cx="9144000" cy="1037108"/>
          </a:xfrm>
        </p:grpSpPr>
        <p:sp>
          <p:nvSpPr>
            <p:cNvPr id="89" name="Google Shape;89;p1"/>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90" name="Google Shape;90;p1"/>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descr="R:\7. Logo and Letterhead 2017 2018\Logos\Ashmole 3 Feather Logo\5-No Backgound\Ashmole_Logo_2017_Gold.png" id="91" name="Google Shape;91;p1"/>
          <p:cNvPicPr preferRelativeResize="0"/>
          <p:nvPr/>
        </p:nvPicPr>
        <p:blipFill rotWithShape="1">
          <a:blip r:embed="rId4">
            <a:alphaModFix/>
          </a:blip>
          <a:srcRect b="17819" l="17939" r="17939" t="18055"/>
          <a:stretch/>
        </p:blipFill>
        <p:spPr>
          <a:xfrm>
            <a:off x="2142695" y="908720"/>
            <a:ext cx="4913082" cy="4913082"/>
          </a:xfrm>
          <a:prstGeom prst="ellipse">
            <a:avLst/>
          </a:prstGeom>
          <a:noFill/>
          <a:ln>
            <a:noFill/>
          </a:ln>
        </p:spPr>
      </p:pic>
      <p:sp>
        <p:nvSpPr>
          <p:cNvPr id="92" name="Google Shape;92;p1"/>
          <p:cNvSpPr txBox="1"/>
          <p:nvPr/>
        </p:nvSpPr>
        <p:spPr>
          <a:xfrm>
            <a:off x="1178856" y="1340768"/>
            <a:ext cx="6840760" cy="350865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0" i="0" lang="en-GB" sz="7200" u="none" cap="none" strike="noStrike">
                <a:solidFill>
                  <a:srgbClr val="002060"/>
                </a:solidFill>
                <a:latin typeface="Courgette"/>
                <a:ea typeface="Courgette"/>
                <a:cs typeface="Courgette"/>
                <a:sym typeface="Courgette"/>
              </a:rPr>
              <a:t>Welcome to</a:t>
            </a:r>
            <a:endParaRPr b="0" i="0" sz="900" u="none" cap="none" strike="noStrike">
              <a:solidFill>
                <a:srgbClr val="002060"/>
              </a:solidFill>
              <a:latin typeface="Courgette"/>
              <a:ea typeface="Courgette"/>
              <a:cs typeface="Courgette"/>
              <a:sym typeface="Courgette"/>
            </a:endParaRPr>
          </a:p>
          <a:p>
            <a:pPr indent="0" lvl="0" marL="0" marR="0" rtl="0" algn="ctr">
              <a:lnSpc>
                <a:spcPct val="100000"/>
              </a:lnSpc>
              <a:spcBef>
                <a:spcPts val="0"/>
              </a:spcBef>
              <a:spcAft>
                <a:spcPts val="0"/>
              </a:spcAft>
              <a:buClr>
                <a:srgbClr val="000000"/>
              </a:buClr>
              <a:buSzPts val="10000"/>
              <a:buFont typeface="Arial"/>
              <a:buNone/>
            </a:pPr>
            <a:r>
              <a:rPr b="1" i="0" lang="en-GB" sz="10000" u="none" cap="none" strike="noStrike">
                <a:solidFill>
                  <a:srgbClr val="002060"/>
                </a:solidFill>
                <a:latin typeface="Century Gothic"/>
                <a:ea typeface="Century Gothic"/>
                <a:cs typeface="Century Gothic"/>
                <a:sym typeface="Century Gothic"/>
              </a:rPr>
              <a:t>Ashmole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000"/>
              <a:buFont typeface="Arial"/>
              <a:buNone/>
            </a:pPr>
            <a:r>
              <a:rPr b="1" i="0" lang="en-GB" sz="5000" u="none" cap="none" strike="noStrike">
                <a:solidFill>
                  <a:srgbClr val="002060"/>
                </a:solidFill>
                <a:latin typeface="Century Gothic"/>
                <a:ea typeface="Century Gothic"/>
                <a:cs typeface="Century Gothic"/>
                <a:sym typeface="Century Gothic"/>
              </a:rPr>
              <a:t>PRIMARY SCHOOL</a:t>
            </a:r>
            <a:endParaRPr b="0" i="0" sz="1400" u="none" cap="none" strike="noStrike">
              <a:solidFill>
                <a:srgbClr val="000000"/>
              </a:solidFill>
              <a:latin typeface="Arial"/>
              <a:ea typeface="Arial"/>
              <a:cs typeface="Arial"/>
              <a:sym typeface="Arial"/>
            </a:endParaRPr>
          </a:p>
        </p:txBody>
      </p:sp>
      <p:pic>
        <p:nvPicPr>
          <p:cNvPr id="93" name="Google Shape;93;p1"/>
          <p:cNvPicPr preferRelativeResize="0"/>
          <p:nvPr/>
        </p:nvPicPr>
        <p:blipFill rotWithShape="1">
          <a:blip r:embed="rId5">
            <a:alphaModFix/>
          </a:blip>
          <a:srcRect b="0" l="0" r="0" t="0"/>
          <a:stretch/>
        </p:blipFill>
        <p:spPr>
          <a:xfrm>
            <a:off x="323528" y="4810265"/>
            <a:ext cx="2880320" cy="178708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grpSp>
        <p:nvGrpSpPr>
          <p:cNvPr id="98" name="Google Shape;98;p2"/>
          <p:cNvGrpSpPr/>
          <p:nvPr/>
        </p:nvGrpSpPr>
        <p:grpSpPr>
          <a:xfrm>
            <a:off x="0" y="0"/>
            <a:ext cx="9144000" cy="1037108"/>
            <a:chOff x="0" y="0"/>
            <a:chExt cx="9144000" cy="1037108"/>
          </a:xfrm>
        </p:grpSpPr>
        <p:sp>
          <p:nvSpPr>
            <p:cNvPr id="99" name="Google Shape;99;p2"/>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00" name="Google Shape;100;p2"/>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01" name="Google Shape;101;p2"/>
          <p:cNvSpPr txBox="1"/>
          <p:nvPr/>
        </p:nvSpPr>
        <p:spPr>
          <a:xfrm>
            <a:off x="1117722" y="1033743"/>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The Year </a:t>
            </a:r>
            <a:r>
              <a:rPr b="1" lang="en-GB" sz="3200">
                <a:solidFill>
                  <a:srgbClr val="002060"/>
                </a:solidFill>
                <a:latin typeface="Century Gothic"/>
                <a:ea typeface="Century Gothic"/>
                <a:cs typeface="Century Gothic"/>
                <a:sym typeface="Century Gothic"/>
              </a:rPr>
              <a:t>2</a:t>
            </a:r>
            <a:r>
              <a:rPr b="1" i="0" lang="en-GB" sz="3200" u="none" cap="none" strike="noStrike">
                <a:solidFill>
                  <a:srgbClr val="002060"/>
                </a:solidFill>
                <a:latin typeface="Century Gothic"/>
                <a:ea typeface="Century Gothic"/>
                <a:cs typeface="Century Gothic"/>
                <a:sym typeface="Century Gothic"/>
              </a:rPr>
              <a:t> Team</a:t>
            </a:r>
            <a:endParaRPr b="0" i="0" sz="3200" u="none" cap="none" strike="noStrike">
              <a:solidFill>
                <a:srgbClr val="002060"/>
              </a:solidFill>
              <a:latin typeface="Century Gothic"/>
              <a:ea typeface="Century Gothic"/>
              <a:cs typeface="Century Gothic"/>
              <a:sym typeface="Century Gothic"/>
            </a:endParaRPr>
          </a:p>
        </p:txBody>
      </p:sp>
      <p:sp>
        <p:nvSpPr>
          <p:cNvPr id="102" name="Google Shape;102;p2"/>
          <p:cNvSpPr txBox="1"/>
          <p:nvPr/>
        </p:nvSpPr>
        <p:spPr>
          <a:xfrm>
            <a:off x="6455570" y="5099175"/>
            <a:ext cx="21867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lang="en-GB" sz="1800">
                <a:solidFill>
                  <a:schemeClr val="dk1"/>
                </a:solidFill>
                <a:latin typeface="Century Gothic"/>
                <a:ea typeface="Century Gothic"/>
                <a:cs typeface="Century Gothic"/>
                <a:sym typeface="Century Gothic"/>
              </a:rPr>
              <a:t>Ms Paoletti</a:t>
            </a:r>
            <a:endParaRPr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1" lang="en-GB" sz="1800">
                <a:solidFill>
                  <a:schemeClr val="dk1"/>
                </a:solidFill>
                <a:latin typeface="Century Gothic"/>
                <a:ea typeface="Century Gothic"/>
                <a:cs typeface="Century Gothic"/>
                <a:sym typeface="Century Gothic"/>
              </a:rPr>
              <a:t>1:1 Support</a:t>
            </a:r>
            <a:endParaRPr b="1"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3" name="Google Shape;103;p2"/>
          <p:cNvPicPr preferRelativeResize="0"/>
          <p:nvPr/>
        </p:nvPicPr>
        <p:blipFill rotWithShape="1">
          <a:blip r:embed="rId4">
            <a:alphaModFix/>
          </a:blip>
          <a:srcRect b="0" l="8712" r="11063" t="15655"/>
          <a:stretch/>
        </p:blipFill>
        <p:spPr>
          <a:xfrm>
            <a:off x="6455563" y="2539100"/>
            <a:ext cx="2092875" cy="2375825"/>
          </a:xfrm>
          <a:prstGeom prst="rect">
            <a:avLst/>
          </a:prstGeom>
          <a:noFill/>
          <a:ln>
            <a:noFill/>
          </a:ln>
        </p:spPr>
      </p:pic>
      <p:pic>
        <p:nvPicPr>
          <p:cNvPr id="104" name="Google Shape;104;p2"/>
          <p:cNvPicPr preferRelativeResize="0"/>
          <p:nvPr/>
        </p:nvPicPr>
        <p:blipFill>
          <a:blip r:embed="rId5">
            <a:alphaModFix/>
          </a:blip>
          <a:stretch>
            <a:fillRect/>
          </a:stretch>
        </p:blipFill>
        <p:spPr>
          <a:xfrm>
            <a:off x="498300" y="2446975"/>
            <a:ext cx="1930614" cy="2560074"/>
          </a:xfrm>
          <a:prstGeom prst="rect">
            <a:avLst/>
          </a:prstGeom>
          <a:noFill/>
          <a:ln>
            <a:noFill/>
          </a:ln>
        </p:spPr>
      </p:pic>
      <p:sp>
        <p:nvSpPr>
          <p:cNvPr id="105" name="Google Shape;105;p2"/>
          <p:cNvSpPr txBox="1"/>
          <p:nvPr/>
        </p:nvSpPr>
        <p:spPr>
          <a:xfrm>
            <a:off x="-180847" y="5007050"/>
            <a:ext cx="34662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lang="en-GB" sz="1800">
                <a:solidFill>
                  <a:schemeClr val="dk1"/>
                </a:solidFill>
                <a:latin typeface="Century Gothic"/>
                <a:ea typeface="Century Gothic"/>
                <a:cs typeface="Century Gothic"/>
                <a:sym typeface="Century Gothic"/>
              </a:rPr>
              <a:t>Anne-Marie Daly</a:t>
            </a:r>
            <a:endParaRPr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1" lang="en-GB" sz="1800">
                <a:solidFill>
                  <a:schemeClr val="dk1"/>
                </a:solidFill>
                <a:latin typeface="Century Gothic"/>
                <a:ea typeface="Century Gothic"/>
                <a:cs typeface="Century Gothic"/>
                <a:sym typeface="Century Gothic"/>
              </a:rPr>
              <a:t>Year 2 Class Teacher</a:t>
            </a:r>
            <a:endParaRPr b="1"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1" lang="en-GB" sz="1800">
                <a:solidFill>
                  <a:schemeClr val="dk1"/>
                </a:solidFill>
                <a:latin typeface="Century Gothic"/>
                <a:ea typeface="Century Gothic"/>
                <a:cs typeface="Century Gothic"/>
                <a:sym typeface="Century Gothic"/>
              </a:rPr>
              <a:t>English Lead</a:t>
            </a:r>
            <a:endParaRPr b="1"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1" lang="en-GB" sz="1800">
                <a:solidFill>
                  <a:schemeClr val="dk1"/>
                </a:solidFill>
                <a:latin typeface="Century Gothic"/>
                <a:ea typeface="Century Gothic"/>
                <a:cs typeface="Century Gothic"/>
                <a:sym typeface="Century Gothic"/>
              </a:rPr>
              <a:t>Oracy Lead</a:t>
            </a:r>
            <a:endParaRPr b="1"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06" name="Google Shape;106;p2"/>
          <p:cNvPicPr preferRelativeResize="0"/>
          <p:nvPr/>
        </p:nvPicPr>
        <p:blipFill>
          <a:blip r:embed="rId6">
            <a:alphaModFix/>
          </a:blip>
          <a:stretch>
            <a:fillRect/>
          </a:stretch>
        </p:blipFill>
        <p:spPr>
          <a:xfrm>
            <a:off x="3749076" y="2487315"/>
            <a:ext cx="1761000" cy="2479399"/>
          </a:xfrm>
          <a:prstGeom prst="rect">
            <a:avLst/>
          </a:prstGeom>
          <a:noFill/>
          <a:ln>
            <a:noFill/>
          </a:ln>
        </p:spPr>
      </p:pic>
      <p:sp>
        <p:nvSpPr>
          <p:cNvPr id="107" name="Google Shape;107;p2"/>
          <p:cNvSpPr txBox="1"/>
          <p:nvPr/>
        </p:nvSpPr>
        <p:spPr>
          <a:xfrm>
            <a:off x="3572470" y="5007050"/>
            <a:ext cx="21867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lang="en-GB" sz="1800">
                <a:solidFill>
                  <a:schemeClr val="dk1"/>
                </a:solidFill>
                <a:latin typeface="Century Gothic"/>
                <a:ea typeface="Century Gothic"/>
                <a:cs typeface="Century Gothic"/>
                <a:sym typeface="Century Gothic"/>
              </a:rPr>
              <a:t>Ann Gurkin</a:t>
            </a:r>
            <a:endParaRPr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rPr b="1" lang="en-GB" sz="1800">
                <a:solidFill>
                  <a:schemeClr val="dk1"/>
                </a:solidFill>
                <a:latin typeface="Century Gothic"/>
                <a:ea typeface="Century Gothic"/>
                <a:cs typeface="Century Gothic"/>
                <a:sym typeface="Century Gothic"/>
              </a:rPr>
              <a:t>Support Staff</a:t>
            </a:r>
            <a:endParaRPr b="1" sz="1800">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grpSp>
        <p:nvGrpSpPr>
          <p:cNvPr id="112" name="Google Shape;112;p3"/>
          <p:cNvGrpSpPr/>
          <p:nvPr/>
        </p:nvGrpSpPr>
        <p:grpSpPr>
          <a:xfrm>
            <a:off x="0" y="0"/>
            <a:ext cx="9144000" cy="1037108"/>
            <a:chOff x="0" y="0"/>
            <a:chExt cx="9144000" cy="1037108"/>
          </a:xfrm>
        </p:grpSpPr>
        <p:sp>
          <p:nvSpPr>
            <p:cNvPr id="113" name="Google Shape;113;p3"/>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14" name="Google Shape;114;p3"/>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15" name="Google Shape;115;p3"/>
          <p:cNvSpPr txBox="1"/>
          <p:nvPr/>
        </p:nvSpPr>
        <p:spPr>
          <a:xfrm>
            <a:off x="2529753" y="5557504"/>
            <a:ext cx="2160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Julie Caine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School Administrator</a:t>
            </a:r>
            <a:endParaRPr b="0" i="0" sz="1400" u="none" cap="none" strike="noStrike">
              <a:solidFill>
                <a:srgbClr val="000000"/>
              </a:solidFill>
              <a:latin typeface="Arial"/>
              <a:ea typeface="Arial"/>
              <a:cs typeface="Arial"/>
              <a:sym typeface="Arial"/>
            </a:endParaRPr>
          </a:p>
        </p:txBody>
      </p:sp>
      <p:sp>
        <p:nvSpPr>
          <p:cNvPr id="116" name="Google Shape;116;p3"/>
          <p:cNvSpPr txBox="1"/>
          <p:nvPr/>
        </p:nvSpPr>
        <p:spPr>
          <a:xfrm>
            <a:off x="2455126" y="3408407"/>
            <a:ext cx="2338741"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Shelly Griffiths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Deputy Headteacher</a:t>
            </a:r>
            <a:endParaRPr b="1" i="0" sz="1400" u="none" cap="none" strike="noStrike">
              <a:solidFill>
                <a:srgbClr val="002060"/>
              </a:solidFill>
              <a:latin typeface="Century Gothic"/>
              <a:ea typeface="Century Gothic"/>
              <a:cs typeface="Century Gothic"/>
              <a:sym typeface="Century Gothic"/>
            </a:endParaRPr>
          </a:p>
        </p:txBody>
      </p:sp>
      <p:sp>
        <p:nvSpPr>
          <p:cNvPr id="117" name="Google Shape;117;p3"/>
          <p:cNvSpPr txBox="1"/>
          <p:nvPr/>
        </p:nvSpPr>
        <p:spPr>
          <a:xfrm>
            <a:off x="675575" y="3438906"/>
            <a:ext cx="2160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Cordelia Cooper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Headteacher</a:t>
            </a:r>
            <a:endParaRPr b="1" i="0" sz="1400" u="none" cap="none" strike="noStrike">
              <a:solidFill>
                <a:srgbClr val="002060"/>
              </a:solidFill>
              <a:latin typeface="Century Gothic"/>
              <a:ea typeface="Century Gothic"/>
              <a:cs typeface="Century Gothic"/>
              <a:sym typeface="Century Gothic"/>
            </a:endParaRPr>
          </a:p>
        </p:txBody>
      </p:sp>
      <p:sp>
        <p:nvSpPr>
          <p:cNvPr id="118" name="Google Shape;118;p3"/>
          <p:cNvSpPr txBox="1"/>
          <p:nvPr/>
        </p:nvSpPr>
        <p:spPr>
          <a:xfrm>
            <a:off x="4629351" y="3446926"/>
            <a:ext cx="232192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Rebecca Coombs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Assistant Head/SENDCO</a:t>
            </a:r>
            <a:endParaRPr b="0" i="0" sz="1400" u="none" cap="none" strike="noStrike">
              <a:solidFill>
                <a:srgbClr val="000000"/>
              </a:solidFill>
              <a:latin typeface="Arial"/>
              <a:ea typeface="Arial"/>
              <a:cs typeface="Arial"/>
              <a:sym typeface="Arial"/>
            </a:endParaRPr>
          </a:p>
        </p:txBody>
      </p:sp>
      <p:sp>
        <p:nvSpPr>
          <p:cNvPr id="119" name="Google Shape;119;p3"/>
          <p:cNvSpPr txBox="1"/>
          <p:nvPr/>
        </p:nvSpPr>
        <p:spPr>
          <a:xfrm>
            <a:off x="552055" y="5501286"/>
            <a:ext cx="2160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Keith Chambers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Family Welfare </a:t>
            </a:r>
            <a:endParaRPr b="0" i="0" sz="1400" u="none" cap="none" strike="noStrike">
              <a:solidFill>
                <a:srgbClr val="000000"/>
              </a:solidFill>
              <a:latin typeface="Arial"/>
              <a:ea typeface="Arial"/>
              <a:cs typeface="Arial"/>
              <a:sym typeface="Arial"/>
            </a:endParaRPr>
          </a:p>
        </p:txBody>
      </p:sp>
      <p:sp>
        <p:nvSpPr>
          <p:cNvPr id="120" name="Google Shape;120;p3"/>
          <p:cNvSpPr txBox="1"/>
          <p:nvPr/>
        </p:nvSpPr>
        <p:spPr>
          <a:xfrm>
            <a:off x="893436" y="1188760"/>
            <a:ext cx="72008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Senior Leaders and Admin Team</a:t>
            </a:r>
            <a:endParaRPr b="0" i="0" sz="3200" u="none" cap="none" strike="noStrike">
              <a:solidFill>
                <a:srgbClr val="002060"/>
              </a:solidFill>
              <a:latin typeface="Century Gothic"/>
              <a:ea typeface="Century Gothic"/>
              <a:cs typeface="Century Gothic"/>
              <a:sym typeface="Century Gothic"/>
            </a:endParaRPr>
          </a:p>
        </p:txBody>
      </p:sp>
      <p:sp>
        <p:nvSpPr>
          <p:cNvPr id="121" name="Google Shape;121;p3"/>
          <p:cNvSpPr/>
          <p:nvPr/>
        </p:nvSpPr>
        <p:spPr>
          <a:xfrm>
            <a:off x="425306" y="1819503"/>
            <a:ext cx="8467173" cy="4519883"/>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22" name="Google Shape;122;p3"/>
          <p:cNvPicPr preferRelativeResize="0"/>
          <p:nvPr/>
        </p:nvPicPr>
        <p:blipFill rotWithShape="1">
          <a:blip r:embed="rId4">
            <a:alphaModFix/>
          </a:blip>
          <a:srcRect b="0" l="0" r="0" t="8000"/>
          <a:stretch/>
        </p:blipFill>
        <p:spPr>
          <a:xfrm>
            <a:off x="5069108" y="2006926"/>
            <a:ext cx="1043484" cy="1440000"/>
          </a:xfrm>
          <a:prstGeom prst="rect">
            <a:avLst/>
          </a:prstGeom>
          <a:noFill/>
          <a:ln>
            <a:noFill/>
          </a:ln>
        </p:spPr>
      </p:pic>
      <p:pic>
        <p:nvPicPr>
          <p:cNvPr id="123" name="Google Shape;123;p3"/>
          <p:cNvPicPr preferRelativeResize="0"/>
          <p:nvPr/>
        </p:nvPicPr>
        <p:blipFill rotWithShape="1">
          <a:blip r:embed="rId5">
            <a:alphaModFix/>
          </a:blip>
          <a:srcRect b="0" l="0" r="0" t="12201"/>
          <a:stretch/>
        </p:blipFill>
        <p:spPr>
          <a:xfrm>
            <a:off x="3143509" y="4057488"/>
            <a:ext cx="1148070" cy="1512000"/>
          </a:xfrm>
          <a:prstGeom prst="rect">
            <a:avLst/>
          </a:prstGeom>
          <a:noFill/>
          <a:ln>
            <a:noFill/>
          </a:ln>
        </p:spPr>
      </p:pic>
      <p:pic>
        <p:nvPicPr>
          <p:cNvPr id="124" name="Google Shape;124;p3"/>
          <p:cNvPicPr preferRelativeResize="0"/>
          <p:nvPr/>
        </p:nvPicPr>
        <p:blipFill rotWithShape="1">
          <a:blip r:embed="rId6">
            <a:alphaModFix/>
          </a:blip>
          <a:srcRect b="0" l="0" r="0" t="8000"/>
          <a:stretch/>
        </p:blipFill>
        <p:spPr>
          <a:xfrm>
            <a:off x="1084226" y="1931770"/>
            <a:ext cx="1095659" cy="1512000"/>
          </a:xfrm>
          <a:prstGeom prst="rect">
            <a:avLst/>
          </a:prstGeom>
          <a:noFill/>
          <a:ln>
            <a:noFill/>
          </a:ln>
        </p:spPr>
      </p:pic>
      <p:pic>
        <p:nvPicPr>
          <p:cNvPr id="125" name="Google Shape;125;p3"/>
          <p:cNvPicPr preferRelativeResize="0"/>
          <p:nvPr/>
        </p:nvPicPr>
        <p:blipFill rotWithShape="1">
          <a:blip r:embed="rId7">
            <a:alphaModFix/>
          </a:blip>
          <a:srcRect b="0" l="0" r="0" t="0"/>
          <a:stretch/>
        </p:blipFill>
        <p:spPr>
          <a:xfrm>
            <a:off x="1022622" y="4061286"/>
            <a:ext cx="1432504" cy="1440000"/>
          </a:xfrm>
          <a:prstGeom prst="rect">
            <a:avLst/>
          </a:prstGeom>
          <a:noFill/>
          <a:ln>
            <a:noFill/>
          </a:ln>
        </p:spPr>
      </p:pic>
      <p:pic>
        <p:nvPicPr>
          <p:cNvPr descr="Ashmole staff thumbs 06-23-1" id="126" name="Google Shape;126;p3"/>
          <p:cNvPicPr preferRelativeResize="0"/>
          <p:nvPr/>
        </p:nvPicPr>
        <p:blipFill rotWithShape="1">
          <a:blip r:embed="rId8">
            <a:alphaModFix/>
          </a:blip>
          <a:srcRect b="0" l="0" r="0" t="0"/>
          <a:stretch/>
        </p:blipFill>
        <p:spPr>
          <a:xfrm>
            <a:off x="7136372" y="1864530"/>
            <a:ext cx="1093436" cy="1641191"/>
          </a:xfrm>
          <a:prstGeom prst="rect">
            <a:avLst/>
          </a:prstGeom>
          <a:noFill/>
          <a:ln>
            <a:noFill/>
          </a:ln>
        </p:spPr>
      </p:pic>
      <p:sp>
        <p:nvSpPr>
          <p:cNvPr id="127" name="Google Shape;127;p3"/>
          <p:cNvSpPr txBox="1"/>
          <p:nvPr/>
        </p:nvSpPr>
        <p:spPr>
          <a:xfrm>
            <a:off x="6664638" y="3492894"/>
            <a:ext cx="2204362"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Heather Henry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EYFS Leader </a:t>
            </a:r>
            <a:endParaRPr b="0" i="0" sz="1400" u="none" cap="none" strike="noStrike">
              <a:solidFill>
                <a:srgbClr val="000000"/>
              </a:solidFill>
              <a:latin typeface="Arial"/>
              <a:ea typeface="Arial"/>
              <a:cs typeface="Arial"/>
              <a:sym typeface="Arial"/>
            </a:endParaRPr>
          </a:p>
        </p:txBody>
      </p:sp>
      <p:pic>
        <p:nvPicPr>
          <p:cNvPr descr="Ashmole staff thumbs 06-23-4" id="128" name="Google Shape;128;p3"/>
          <p:cNvPicPr preferRelativeResize="0"/>
          <p:nvPr/>
        </p:nvPicPr>
        <p:blipFill rotWithShape="1">
          <a:blip r:embed="rId9">
            <a:alphaModFix/>
          </a:blip>
          <a:srcRect b="0" l="0" r="0" t="0"/>
          <a:stretch/>
        </p:blipFill>
        <p:spPr>
          <a:xfrm>
            <a:off x="3014269" y="1877357"/>
            <a:ext cx="1058492" cy="1518990"/>
          </a:xfrm>
          <a:prstGeom prst="rect">
            <a:avLst/>
          </a:prstGeom>
          <a:noFill/>
          <a:ln>
            <a:noFill/>
          </a:ln>
        </p:spPr>
      </p:pic>
      <p:sp>
        <p:nvSpPr>
          <p:cNvPr id="129" name="Google Shape;129;p3"/>
          <p:cNvSpPr txBox="1"/>
          <p:nvPr/>
        </p:nvSpPr>
        <p:spPr>
          <a:xfrm>
            <a:off x="4629351" y="5570791"/>
            <a:ext cx="2160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Constance Angbadi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School Administrator</a:t>
            </a:r>
            <a:endParaRPr b="0" i="0" sz="1400" u="none" cap="none" strike="noStrike">
              <a:solidFill>
                <a:srgbClr val="000000"/>
              </a:solidFill>
              <a:latin typeface="Arial"/>
              <a:ea typeface="Arial"/>
              <a:cs typeface="Arial"/>
              <a:sym typeface="Arial"/>
            </a:endParaRPr>
          </a:p>
        </p:txBody>
      </p:sp>
      <p:sp>
        <p:nvSpPr>
          <p:cNvPr id="130" name="Google Shape;130;p3"/>
          <p:cNvSpPr txBox="1"/>
          <p:nvPr/>
        </p:nvSpPr>
        <p:spPr>
          <a:xfrm>
            <a:off x="6709000" y="5559817"/>
            <a:ext cx="2160000"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Claudia Castillo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2060"/>
                </a:solidFill>
                <a:latin typeface="Century Gothic"/>
                <a:ea typeface="Century Gothic"/>
                <a:cs typeface="Century Gothic"/>
                <a:sym typeface="Century Gothic"/>
              </a:rPr>
              <a:t>School Administrator</a:t>
            </a:r>
            <a:endParaRPr b="0" i="0" sz="1400" u="none" cap="none" strike="noStrike">
              <a:solidFill>
                <a:srgbClr val="000000"/>
              </a:solidFill>
              <a:latin typeface="Arial"/>
              <a:ea typeface="Arial"/>
              <a:cs typeface="Arial"/>
              <a:sym typeface="Arial"/>
            </a:endParaRPr>
          </a:p>
        </p:txBody>
      </p:sp>
      <p:pic>
        <p:nvPicPr>
          <p:cNvPr id="131" name="Google Shape;131;p3"/>
          <p:cNvPicPr preferRelativeResize="0"/>
          <p:nvPr/>
        </p:nvPicPr>
        <p:blipFill rotWithShape="1">
          <a:blip r:embed="rId10">
            <a:alphaModFix/>
          </a:blip>
          <a:srcRect b="0" l="0" r="0" t="0"/>
          <a:stretch/>
        </p:blipFill>
        <p:spPr>
          <a:xfrm>
            <a:off x="7163300" y="4246250"/>
            <a:ext cx="1207025" cy="1255025"/>
          </a:xfrm>
          <a:prstGeom prst="rect">
            <a:avLst/>
          </a:prstGeom>
          <a:noFill/>
          <a:ln>
            <a:noFill/>
          </a:ln>
        </p:spPr>
      </p:pic>
      <p:pic>
        <p:nvPicPr>
          <p:cNvPr id="132" name="Google Shape;132;p3"/>
          <p:cNvPicPr preferRelativeResize="0"/>
          <p:nvPr/>
        </p:nvPicPr>
        <p:blipFill rotWithShape="1">
          <a:blip r:embed="rId11">
            <a:alphaModFix/>
          </a:blip>
          <a:srcRect b="0" l="0" r="0" t="0"/>
          <a:stretch/>
        </p:blipFill>
        <p:spPr>
          <a:xfrm>
            <a:off x="5186800" y="4246250"/>
            <a:ext cx="1207025" cy="1347788"/>
          </a:xfrm>
          <a:prstGeom prst="rect">
            <a:avLst/>
          </a:prstGeom>
          <a:noFill/>
          <a:ln cap="flat" cmpd="sng" w="25400">
            <a:solidFill>
              <a:srgbClr val="395E89"/>
            </a:solidFill>
            <a:prstDash val="solid"/>
            <a:round/>
            <a:headEnd len="sm" w="sm" type="none"/>
            <a:tailEnd len="sm" w="sm" type="none"/>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grpSp>
        <p:nvGrpSpPr>
          <p:cNvPr id="137" name="Google Shape;137;p17"/>
          <p:cNvGrpSpPr/>
          <p:nvPr/>
        </p:nvGrpSpPr>
        <p:grpSpPr>
          <a:xfrm>
            <a:off x="0" y="0"/>
            <a:ext cx="9144000" cy="1037108"/>
            <a:chOff x="0" y="0"/>
            <a:chExt cx="9144000" cy="1037108"/>
          </a:xfrm>
        </p:grpSpPr>
        <p:sp>
          <p:nvSpPr>
            <p:cNvPr id="138" name="Google Shape;138;p17"/>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39" name="Google Shape;139;p17"/>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40" name="Google Shape;140;p17"/>
          <p:cNvSpPr/>
          <p:nvPr/>
        </p:nvSpPr>
        <p:spPr>
          <a:xfrm>
            <a:off x="429675" y="1882813"/>
            <a:ext cx="2856048" cy="230832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entury Gothic"/>
                <a:ea typeface="Century Gothic"/>
                <a:cs typeface="Century Gothic"/>
                <a:sym typeface="Century Gothic"/>
              </a:rPr>
              <a:t>Clothing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Navy blue sweatshirt, jumper or cardigan with school logo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White shirt or polo shirt </a:t>
            </a:r>
            <a:r>
              <a:rPr b="1" i="0" lang="en-GB" sz="1200" u="none" cap="none" strike="noStrike">
                <a:solidFill>
                  <a:srgbClr val="FF0000"/>
                </a:solidFill>
                <a:latin typeface="Century Gothic"/>
                <a:ea typeface="Century Gothic"/>
                <a:cs typeface="Century Gothic"/>
                <a:sym typeface="Century Gothic"/>
              </a:rPr>
              <a:t>(No ties should be worn)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Dark grey or navy-blue trousers (long or short), skirt or pinafore dress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Blue and white gingham check dress</a:t>
            </a:r>
            <a:endParaRPr b="0" i="0" sz="1400" u="none" cap="none" strike="noStrike">
              <a:solidFill>
                <a:srgbClr val="000000"/>
              </a:solidFill>
              <a:latin typeface="Arial"/>
              <a:ea typeface="Arial"/>
              <a:cs typeface="Arial"/>
              <a:sym typeface="Arial"/>
            </a:endParaRPr>
          </a:p>
        </p:txBody>
      </p:sp>
      <p:sp>
        <p:nvSpPr>
          <p:cNvPr id="141" name="Google Shape;141;p17"/>
          <p:cNvSpPr/>
          <p:nvPr/>
        </p:nvSpPr>
        <p:spPr>
          <a:xfrm>
            <a:off x="5777979" y="1844824"/>
            <a:ext cx="2969340" cy="230832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Century Gothic"/>
                <a:ea typeface="Century Gothic"/>
                <a:cs typeface="Century Gothic"/>
                <a:sym typeface="Century Gothic"/>
              </a:rPr>
              <a:t>Footwear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Black school shoes must be worn by all pupils (closed toe sandals and pumps are acceptable)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1" i="0" lang="en-GB" sz="1200" u="sng" cap="none" strike="noStrike">
                <a:solidFill>
                  <a:schemeClr val="dk1"/>
                </a:solidFill>
                <a:latin typeface="Century Gothic"/>
                <a:ea typeface="Century Gothic"/>
                <a:cs typeface="Century Gothic"/>
                <a:sym typeface="Century Gothic"/>
              </a:rPr>
              <a:t>Plain</a:t>
            </a:r>
            <a:r>
              <a:rPr b="0" i="0" lang="en-GB" sz="1200" u="none" cap="none" strike="noStrike">
                <a:solidFill>
                  <a:schemeClr val="dk1"/>
                </a:solidFill>
                <a:latin typeface="Century Gothic"/>
                <a:ea typeface="Century Gothic"/>
                <a:cs typeface="Century Gothic"/>
                <a:sym typeface="Century Gothic"/>
              </a:rPr>
              <a:t> black trainers without logos are allowed but must be completely black including laces, soles and uppers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Shoes with heels or open toes are not allowed</a:t>
            </a:r>
            <a:endParaRPr b="0" i="0" sz="1800" u="none" cap="none" strike="noStrike">
              <a:solidFill>
                <a:schemeClr val="dk1"/>
              </a:solidFill>
              <a:latin typeface="Century Gothic"/>
              <a:ea typeface="Century Gothic"/>
              <a:cs typeface="Century Gothic"/>
              <a:sym typeface="Century Gothic"/>
            </a:endParaRPr>
          </a:p>
        </p:txBody>
      </p:sp>
      <p:sp>
        <p:nvSpPr>
          <p:cNvPr id="142" name="Google Shape;142;p17"/>
          <p:cNvSpPr/>
          <p:nvPr/>
        </p:nvSpPr>
        <p:spPr>
          <a:xfrm>
            <a:off x="405662" y="4509121"/>
            <a:ext cx="2856048" cy="175432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 </a:t>
            </a:r>
            <a:r>
              <a:rPr b="1" i="0" lang="en-GB" sz="1800" u="none" cap="none" strike="noStrike">
                <a:solidFill>
                  <a:schemeClr val="dk1"/>
                </a:solidFill>
                <a:latin typeface="Century Gothic"/>
                <a:ea typeface="Century Gothic"/>
                <a:cs typeface="Century Gothic"/>
                <a:sym typeface="Century Gothic"/>
              </a:rPr>
              <a:t>PE Kit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Ashmole PE t-shirt in assigned house team colour with school logo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Black, grey or navy-blue shorts or jogging trousers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Trainers or plimsolls </a:t>
            </a:r>
            <a:endParaRPr b="0" i="0" sz="1400" u="none" cap="none" strike="noStrike">
              <a:solidFill>
                <a:srgbClr val="000000"/>
              </a:solidFill>
              <a:latin typeface="Arial"/>
              <a:ea typeface="Arial"/>
              <a:cs typeface="Arial"/>
              <a:sym typeface="Arial"/>
            </a:endParaRPr>
          </a:p>
        </p:txBody>
      </p:sp>
      <p:sp>
        <p:nvSpPr>
          <p:cNvPr id="143" name="Google Shape;143;p17"/>
          <p:cNvSpPr/>
          <p:nvPr/>
        </p:nvSpPr>
        <p:spPr>
          <a:xfrm>
            <a:off x="5867149" y="4499265"/>
            <a:ext cx="2969341" cy="175432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 </a:t>
            </a:r>
            <a:r>
              <a:rPr b="1" i="0" lang="en-GB" sz="1800" u="none" cap="none" strike="noStrike">
                <a:solidFill>
                  <a:schemeClr val="dk1"/>
                </a:solidFill>
                <a:latin typeface="Century Gothic"/>
                <a:ea typeface="Century Gothic"/>
                <a:cs typeface="Century Gothic"/>
                <a:sym typeface="Century Gothic"/>
              </a:rPr>
              <a:t>Jewellery &amp; make-up</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Jewellery (other than </a:t>
            </a:r>
            <a:r>
              <a:rPr b="1" i="0" lang="en-GB" sz="1200" u="none" cap="none" strike="noStrike">
                <a:solidFill>
                  <a:srgbClr val="FF0000"/>
                </a:solidFill>
                <a:latin typeface="Century Gothic"/>
                <a:ea typeface="Century Gothic"/>
                <a:cs typeface="Century Gothic"/>
                <a:sym typeface="Century Gothic"/>
              </a:rPr>
              <a:t>small stud earrings</a:t>
            </a:r>
            <a:r>
              <a:rPr b="0" i="0" lang="en-GB" sz="1200" u="none" cap="none" strike="noStrike">
                <a:solidFill>
                  <a:schemeClr val="dk1"/>
                </a:solidFill>
                <a:latin typeface="Century Gothic"/>
                <a:ea typeface="Century Gothic"/>
                <a:cs typeface="Century Gothic"/>
                <a:sym typeface="Century Gothic"/>
              </a:rPr>
              <a:t>) must not be worn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Watches are allowed- but no Apple Watches.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entury Gothic"/>
                <a:ea typeface="Century Gothic"/>
                <a:cs typeface="Century Gothic"/>
                <a:sym typeface="Century Gothic"/>
              </a:rPr>
              <a:t>Make-up (including nail varnish and lip gloss) is not allowed</a:t>
            </a:r>
            <a:endParaRPr b="0" i="0" sz="1400" u="none" cap="none" strike="noStrike">
              <a:solidFill>
                <a:srgbClr val="000000"/>
              </a:solidFill>
              <a:latin typeface="Arial"/>
              <a:ea typeface="Arial"/>
              <a:cs typeface="Arial"/>
              <a:sym typeface="Arial"/>
            </a:endParaRPr>
          </a:p>
        </p:txBody>
      </p:sp>
      <p:sp>
        <p:nvSpPr>
          <p:cNvPr id="144" name="Google Shape;144;p17"/>
          <p:cNvSpPr/>
          <p:nvPr/>
        </p:nvSpPr>
        <p:spPr>
          <a:xfrm>
            <a:off x="290103" y="1844824"/>
            <a:ext cx="3168352" cy="2473442"/>
          </a:xfrm>
          <a:prstGeom prst="roundRect">
            <a:avLst>
              <a:gd fmla="val 16667" name="adj"/>
            </a:avLst>
          </a:prstGeom>
          <a:noFill/>
          <a:ln cap="flat" cmpd="sng" w="5715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5" name="Google Shape;145;p17"/>
          <p:cNvSpPr/>
          <p:nvPr/>
        </p:nvSpPr>
        <p:spPr>
          <a:xfrm>
            <a:off x="5683160" y="1798495"/>
            <a:ext cx="3168352" cy="2473442"/>
          </a:xfrm>
          <a:prstGeom prst="roundRect">
            <a:avLst>
              <a:gd fmla="val 16667" name="adj"/>
            </a:avLst>
          </a:prstGeom>
          <a:noFill/>
          <a:ln cap="flat" cmpd="sng" w="5715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6" name="Google Shape;146;p17"/>
          <p:cNvSpPr/>
          <p:nvPr/>
        </p:nvSpPr>
        <p:spPr>
          <a:xfrm>
            <a:off x="290103" y="4509121"/>
            <a:ext cx="3168352" cy="1972662"/>
          </a:xfrm>
          <a:prstGeom prst="roundRect">
            <a:avLst>
              <a:gd fmla="val 16667" name="adj"/>
            </a:avLst>
          </a:prstGeom>
          <a:noFill/>
          <a:ln cap="flat" cmpd="sng" w="5715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p17"/>
          <p:cNvSpPr/>
          <p:nvPr/>
        </p:nvSpPr>
        <p:spPr>
          <a:xfrm>
            <a:off x="5769551" y="4483499"/>
            <a:ext cx="3168352" cy="1972661"/>
          </a:xfrm>
          <a:prstGeom prst="roundRect">
            <a:avLst>
              <a:gd fmla="val 16667" name="adj"/>
            </a:avLst>
          </a:prstGeom>
          <a:noFill/>
          <a:ln cap="flat" cmpd="sng" w="5715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8" name="Google Shape;148;p17"/>
          <p:cNvSpPr txBox="1"/>
          <p:nvPr/>
        </p:nvSpPr>
        <p:spPr>
          <a:xfrm>
            <a:off x="1187624" y="1036800"/>
            <a:ext cx="684076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Ashmole School Uniform </a:t>
            </a:r>
            <a:endParaRPr b="0" i="0" sz="1400" u="none" cap="none" strike="noStrike">
              <a:solidFill>
                <a:srgbClr val="000000"/>
              </a:solidFill>
              <a:latin typeface="Arial"/>
              <a:ea typeface="Arial"/>
              <a:cs typeface="Arial"/>
              <a:sym typeface="Arial"/>
            </a:endParaRPr>
          </a:p>
        </p:txBody>
      </p:sp>
      <p:pic>
        <p:nvPicPr>
          <p:cNvPr id="149" name="Google Shape;149;p17"/>
          <p:cNvPicPr preferRelativeResize="0"/>
          <p:nvPr/>
        </p:nvPicPr>
        <p:blipFill rotWithShape="1">
          <a:blip r:embed="rId4">
            <a:alphaModFix/>
          </a:blip>
          <a:srcRect b="0" l="0" r="0" t="0"/>
          <a:stretch/>
        </p:blipFill>
        <p:spPr>
          <a:xfrm>
            <a:off x="3318649" y="2630661"/>
            <a:ext cx="2393963" cy="239396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grpSp>
        <p:nvGrpSpPr>
          <p:cNvPr id="154" name="Google Shape;154;p4"/>
          <p:cNvGrpSpPr/>
          <p:nvPr/>
        </p:nvGrpSpPr>
        <p:grpSpPr>
          <a:xfrm>
            <a:off x="0" y="0"/>
            <a:ext cx="9144000" cy="1037108"/>
            <a:chOff x="0" y="0"/>
            <a:chExt cx="9144000" cy="1037108"/>
          </a:xfrm>
        </p:grpSpPr>
        <p:sp>
          <p:nvSpPr>
            <p:cNvPr id="155" name="Google Shape;155;p4"/>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56" name="Google Shape;156;p4"/>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57" name="Google Shape;157;p4"/>
          <p:cNvSpPr txBox="1"/>
          <p:nvPr/>
        </p:nvSpPr>
        <p:spPr>
          <a:xfrm>
            <a:off x="0" y="1079425"/>
            <a:ext cx="49107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2060"/>
                </a:solidFill>
                <a:latin typeface="Century Gothic"/>
                <a:ea typeface="Century Gothic"/>
                <a:cs typeface="Century Gothic"/>
                <a:sym typeface="Century Gothic"/>
              </a:rPr>
              <a:t>Year </a:t>
            </a:r>
            <a:r>
              <a:rPr b="1" lang="en-GB" sz="2400">
                <a:solidFill>
                  <a:srgbClr val="002060"/>
                </a:solidFill>
                <a:latin typeface="Century Gothic"/>
                <a:ea typeface="Century Gothic"/>
                <a:cs typeface="Century Gothic"/>
                <a:sym typeface="Century Gothic"/>
              </a:rPr>
              <a:t>2</a:t>
            </a:r>
            <a:r>
              <a:rPr b="1" i="0" lang="en-GB" sz="2400" u="none" cap="none" strike="noStrike">
                <a:solidFill>
                  <a:srgbClr val="002060"/>
                </a:solidFill>
                <a:latin typeface="Century Gothic"/>
                <a:ea typeface="Century Gothic"/>
                <a:cs typeface="Century Gothic"/>
                <a:sym typeface="Century Gothic"/>
              </a:rPr>
              <a:t> </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2060"/>
                </a:solidFill>
                <a:latin typeface="Century Gothic"/>
                <a:ea typeface="Century Gothic"/>
                <a:cs typeface="Century Gothic"/>
                <a:sym typeface="Century Gothic"/>
              </a:rPr>
              <a:t>The National Curriculum</a:t>
            </a:r>
            <a:endParaRPr b="1" i="0" sz="2400" u="none" cap="none" strike="noStrike">
              <a:solidFill>
                <a:srgbClr val="FF0000"/>
              </a:solidFill>
              <a:latin typeface="Century Gothic"/>
              <a:ea typeface="Century Gothic"/>
              <a:cs typeface="Century Gothic"/>
              <a:sym typeface="Century Gothic"/>
            </a:endParaRPr>
          </a:p>
        </p:txBody>
      </p:sp>
      <p:sp>
        <p:nvSpPr>
          <p:cNvPr id="158" name="Google Shape;158;p4"/>
          <p:cNvSpPr txBox="1"/>
          <p:nvPr>
            <p:ph idx="1" type="body"/>
          </p:nvPr>
        </p:nvSpPr>
        <p:spPr>
          <a:xfrm>
            <a:off x="767400" y="1833225"/>
            <a:ext cx="3705900" cy="831000"/>
          </a:xfrm>
          <a:prstGeom prst="rect">
            <a:avLst/>
          </a:prstGeom>
          <a:solidFill>
            <a:srgbClr val="00B0F0"/>
          </a:solid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SzPts val="2800"/>
              <a:buNone/>
            </a:pPr>
            <a:r>
              <a:rPr b="1" lang="en-GB" sz="4700"/>
              <a:t>Mathematics</a:t>
            </a:r>
            <a:endParaRPr sz="4700"/>
          </a:p>
          <a:p>
            <a:pPr indent="0" lvl="0" marL="342900" rtl="0" algn="l">
              <a:lnSpc>
                <a:spcPct val="120000"/>
              </a:lnSpc>
              <a:spcBef>
                <a:spcPts val="560"/>
              </a:spcBef>
              <a:spcAft>
                <a:spcPts val="0"/>
              </a:spcAft>
              <a:buSzPts val="2800"/>
              <a:buNone/>
            </a:pPr>
            <a:r>
              <a:t/>
            </a:r>
            <a:endParaRPr/>
          </a:p>
        </p:txBody>
      </p:sp>
      <p:sp>
        <p:nvSpPr>
          <p:cNvPr id="159" name="Google Shape;159;p4"/>
          <p:cNvSpPr txBox="1"/>
          <p:nvPr/>
        </p:nvSpPr>
        <p:spPr>
          <a:xfrm>
            <a:off x="0" y="2664225"/>
            <a:ext cx="5489700" cy="4009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200"/>
              </a:spcBef>
              <a:spcAft>
                <a:spcPts val="0"/>
              </a:spcAft>
              <a:buClr>
                <a:schemeClr val="dk1"/>
              </a:buClr>
              <a:buSzPts val="1100"/>
              <a:buFont typeface="Arial"/>
              <a:buNone/>
            </a:pPr>
            <a:r>
              <a:rPr b="0" i="0" lang="en-GB" sz="1400" u="none" cap="none" strike="noStrike">
                <a:solidFill>
                  <a:schemeClr val="dk1"/>
                </a:solidFill>
                <a:latin typeface="Century Gothic"/>
                <a:ea typeface="Century Gothic"/>
                <a:cs typeface="Century Gothic"/>
                <a:sym typeface="Century Gothic"/>
              </a:rPr>
              <a:t>Children are encouraged to:</a:t>
            </a:r>
            <a:endParaRPr b="0" i="0" sz="1400" u="none" cap="none" strike="noStrike">
              <a:solidFill>
                <a:schemeClr val="dk1"/>
              </a:solidFill>
              <a:latin typeface="Century Gothic"/>
              <a:ea typeface="Century Gothic"/>
              <a:cs typeface="Century Gothic"/>
              <a:sym typeface="Century Gothic"/>
            </a:endParaRPr>
          </a:p>
          <a:p>
            <a:pPr indent="-285750" lvl="0" marL="457200" marR="0" rtl="0" algn="l">
              <a:lnSpc>
                <a:spcPct val="115000"/>
              </a:lnSpc>
              <a:spcBef>
                <a:spcPts val="1200"/>
              </a:spcBef>
              <a:spcAft>
                <a:spcPts val="0"/>
              </a:spcAft>
              <a:buClr>
                <a:schemeClr val="dk1"/>
              </a:buClr>
              <a:buSzPts val="900"/>
              <a:buFont typeface="Century Gothic"/>
              <a:buChar char="●"/>
            </a:pPr>
            <a:r>
              <a:rPr b="0" i="0" lang="en-GB" sz="1400" u="none" cap="none" strike="noStrike">
                <a:solidFill>
                  <a:schemeClr val="dk1"/>
                </a:solidFill>
                <a:latin typeface="Century Gothic"/>
                <a:ea typeface="Century Gothic"/>
                <a:cs typeface="Century Gothic"/>
                <a:sym typeface="Century Gothic"/>
              </a:rPr>
              <a:t>Develop a secure understanding of mathematical concepts before moving on.</a:t>
            </a:r>
            <a:endParaRPr b="0" i="0" sz="1400" u="none" cap="none" strike="noStrike">
              <a:solidFill>
                <a:schemeClr val="dk1"/>
              </a:solidFill>
              <a:latin typeface="Century Gothic"/>
              <a:ea typeface="Century Gothic"/>
              <a:cs typeface="Century Gothic"/>
              <a:sym typeface="Century Gothic"/>
            </a:endParaRPr>
          </a:p>
          <a:p>
            <a:pPr indent="-285750" lvl="0" marL="457200" marR="0" rtl="0" algn="l">
              <a:lnSpc>
                <a:spcPct val="115000"/>
              </a:lnSpc>
              <a:spcBef>
                <a:spcPts val="0"/>
              </a:spcBef>
              <a:spcAft>
                <a:spcPts val="0"/>
              </a:spcAft>
              <a:buClr>
                <a:schemeClr val="dk1"/>
              </a:buClr>
              <a:buSzPts val="900"/>
              <a:buFont typeface="Century Gothic"/>
              <a:buChar char="●"/>
            </a:pPr>
            <a:r>
              <a:rPr b="0" i="0" lang="en-GB" sz="1400" u="none" cap="none" strike="noStrike">
                <a:solidFill>
                  <a:schemeClr val="dk1"/>
                </a:solidFill>
                <a:latin typeface="Century Gothic"/>
                <a:ea typeface="Century Gothic"/>
                <a:cs typeface="Century Gothic"/>
                <a:sym typeface="Century Gothic"/>
              </a:rPr>
              <a:t>Explain their thinking using mathematical vocabulary.</a:t>
            </a:r>
            <a:endParaRPr b="0" i="0" sz="1400" u="none" cap="none" strike="noStrike">
              <a:solidFill>
                <a:schemeClr val="dk1"/>
              </a:solidFill>
              <a:latin typeface="Century Gothic"/>
              <a:ea typeface="Century Gothic"/>
              <a:cs typeface="Century Gothic"/>
              <a:sym typeface="Century Gothic"/>
            </a:endParaRPr>
          </a:p>
          <a:p>
            <a:pPr indent="-285750" lvl="0" marL="457200" marR="0" rtl="0" algn="l">
              <a:lnSpc>
                <a:spcPct val="115000"/>
              </a:lnSpc>
              <a:spcBef>
                <a:spcPts val="0"/>
              </a:spcBef>
              <a:spcAft>
                <a:spcPts val="0"/>
              </a:spcAft>
              <a:buClr>
                <a:schemeClr val="dk1"/>
              </a:buClr>
              <a:buSzPts val="900"/>
              <a:buFont typeface="Century Gothic"/>
              <a:buChar char="●"/>
            </a:pPr>
            <a:r>
              <a:rPr b="0" i="0" lang="en-GB" sz="1400" u="none" cap="none" strike="noStrike">
                <a:solidFill>
                  <a:schemeClr val="dk1"/>
                </a:solidFill>
                <a:latin typeface="Century Gothic"/>
                <a:ea typeface="Century Gothic"/>
                <a:cs typeface="Century Gothic"/>
                <a:sym typeface="Century Gothic"/>
              </a:rPr>
              <a:t>Make connections between different areas of mathematics.</a:t>
            </a:r>
            <a:endParaRPr b="0" i="0" sz="1400" u="none" cap="none" strike="noStrike">
              <a:solidFill>
                <a:schemeClr val="dk1"/>
              </a:solidFill>
              <a:latin typeface="Century Gothic"/>
              <a:ea typeface="Century Gothic"/>
              <a:cs typeface="Century Gothic"/>
              <a:sym typeface="Century Gothic"/>
            </a:endParaRPr>
          </a:p>
          <a:p>
            <a:pPr indent="-285750" lvl="0" marL="457200" marR="0" rtl="0" algn="l">
              <a:lnSpc>
                <a:spcPct val="115000"/>
              </a:lnSpc>
              <a:spcBef>
                <a:spcPts val="0"/>
              </a:spcBef>
              <a:spcAft>
                <a:spcPts val="0"/>
              </a:spcAft>
              <a:buClr>
                <a:schemeClr val="dk1"/>
              </a:buClr>
              <a:buSzPts val="900"/>
              <a:buFont typeface="Century Gothic"/>
              <a:buChar char="●"/>
            </a:pPr>
            <a:r>
              <a:rPr b="0" i="0" lang="en-GB" sz="1400" u="none" cap="none" strike="noStrike">
                <a:solidFill>
                  <a:schemeClr val="dk1"/>
                </a:solidFill>
                <a:latin typeface="Century Gothic"/>
                <a:ea typeface="Century Gothic"/>
                <a:cs typeface="Century Gothic"/>
                <a:sym typeface="Century Gothic"/>
              </a:rPr>
              <a:t>Use practical resources and visual representations to support their understanding before moving to abstract methods.</a:t>
            </a:r>
            <a:endParaRPr b="0" i="0" sz="1400" u="none" cap="none" strike="noStrike">
              <a:solidFill>
                <a:schemeClr val="dk1"/>
              </a:solidFill>
              <a:latin typeface="Century Gothic"/>
              <a:ea typeface="Century Gothic"/>
              <a:cs typeface="Century Gothic"/>
              <a:sym typeface="Century Gothic"/>
            </a:endParaRPr>
          </a:p>
          <a:p>
            <a:pPr indent="-317500" lvl="0" marL="457200" marR="0" rtl="0" algn="l">
              <a:lnSpc>
                <a:spcPct val="115000"/>
              </a:lnSpc>
              <a:spcBef>
                <a:spcPts val="0"/>
              </a:spcBef>
              <a:spcAft>
                <a:spcPts val="0"/>
              </a:spcAft>
              <a:buClr>
                <a:schemeClr val="dk1"/>
              </a:buClr>
              <a:buSzPts val="1400"/>
              <a:buFont typeface="Century Gothic"/>
              <a:buChar char="●"/>
            </a:pPr>
            <a:r>
              <a:rPr b="0" i="0" lang="en-GB" sz="1400" u="none" cap="none" strike="noStrike">
                <a:solidFill>
                  <a:schemeClr val="dk1"/>
                </a:solidFill>
                <a:latin typeface="Century Gothic"/>
                <a:ea typeface="Century Gothic"/>
                <a:cs typeface="Century Gothic"/>
                <a:sym typeface="Century Gothic"/>
              </a:rPr>
              <a:t>Apply their learning to increasingly complex, unfamiliar and open-ended problems, justifying their reasoning, exploring different strategies and proving whether statements are always, sometimes or never true. </a:t>
            </a:r>
            <a:endParaRPr b="0" i="0" sz="1400" u="none" cap="none" strike="noStrike">
              <a:solidFill>
                <a:schemeClr val="dk1"/>
              </a:solidFill>
              <a:latin typeface="Century Gothic"/>
              <a:ea typeface="Century Gothic"/>
              <a:cs typeface="Century Gothic"/>
              <a:sym typeface="Century Gothic"/>
            </a:endParaRPr>
          </a:p>
        </p:txBody>
      </p:sp>
      <p:pic>
        <p:nvPicPr>
          <p:cNvPr id="160" name="Google Shape;160;p4"/>
          <p:cNvPicPr preferRelativeResize="0"/>
          <p:nvPr/>
        </p:nvPicPr>
        <p:blipFill rotWithShape="1">
          <a:blip r:embed="rId4">
            <a:alphaModFix/>
          </a:blip>
          <a:srcRect b="0" l="0" r="0" t="0"/>
          <a:stretch/>
        </p:blipFill>
        <p:spPr>
          <a:xfrm>
            <a:off x="5577887" y="1079437"/>
            <a:ext cx="3362125" cy="4511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grpSp>
        <p:nvGrpSpPr>
          <p:cNvPr id="165" name="Google Shape;165;g3f57e2a0b2e_1_20"/>
          <p:cNvGrpSpPr/>
          <p:nvPr/>
        </p:nvGrpSpPr>
        <p:grpSpPr>
          <a:xfrm>
            <a:off x="0" y="0"/>
            <a:ext cx="9144000" cy="1037108"/>
            <a:chOff x="0" y="0"/>
            <a:chExt cx="9144000" cy="1037108"/>
          </a:xfrm>
        </p:grpSpPr>
        <p:sp>
          <p:nvSpPr>
            <p:cNvPr id="166" name="Google Shape;166;g3f57e2a0b2e_1_20"/>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67" name="Google Shape;167;g3f57e2a0b2e_1_20"/>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68" name="Google Shape;168;g3f57e2a0b2e_1_20"/>
          <p:cNvSpPr txBox="1"/>
          <p:nvPr/>
        </p:nvSpPr>
        <p:spPr>
          <a:xfrm>
            <a:off x="0" y="1037100"/>
            <a:ext cx="37059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2060"/>
                </a:solidFill>
                <a:latin typeface="Century Gothic"/>
                <a:ea typeface="Century Gothic"/>
                <a:cs typeface="Century Gothic"/>
                <a:sym typeface="Century Gothic"/>
              </a:rPr>
              <a:t>Year </a:t>
            </a:r>
            <a:r>
              <a:rPr b="1" lang="en-GB" sz="2400">
                <a:solidFill>
                  <a:srgbClr val="002060"/>
                </a:solidFill>
                <a:latin typeface="Century Gothic"/>
                <a:ea typeface="Century Gothic"/>
                <a:cs typeface="Century Gothic"/>
                <a:sym typeface="Century Gothic"/>
              </a:rPr>
              <a:t>2</a:t>
            </a:r>
            <a:r>
              <a:rPr b="1" i="0" lang="en-GB" sz="2400" u="none" cap="none" strike="noStrike">
                <a:solidFill>
                  <a:srgbClr val="002060"/>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rgbClr val="002060"/>
                </a:solidFill>
                <a:latin typeface="Century Gothic"/>
                <a:ea typeface="Century Gothic"/>
                <a:cs typeface="Century Gothic"/>
                <a:sym typeface="Century Gothic"/>
              </a:rPr>
              <a:t>The National Curriculum</a:t>
            </a:r>
            <a:endParaRPr b="0" i="0" sz="2400" u="none" cap="none" strike="noStrike">
              <a:solidFill>
                <a:srgbClr val="FF0000"/>
              </a:solidFill>
              <a:latin typeface="Century Gothic"/>
              <a:ea typeface="Century Gothic"/>
              <a:cs typeface="Century Gothic"/>
              <a:sym typeface="Century Gothic"/>
            </a:endParaRPr>
          </a:p>
        </p:txBody>
      </p:sp>
      <p:sp>
        <p:nvSpPr>
          <p:cNvPr id="169" name="Google Shape;169;g3f57e2a0b2e_1_20"/>
          <p:cNvSpPr txBox="1"/>
          <p:nvPr>
            <p:ph idx="1" type="body"/>
          </p:nvPr>
        </p:nvSpPr>
        <p:spPr>
          <a:xfrm>
            <a:off x="193050" y="1786400"/>
            <a:ext cx="3319800" cy="831000"/>
          </a:xfrm>
          <a:prstGeom prst="rect">
            <a:avLst/>
          </a:prstGeom>
          <a:solidFill>
            <a:srgbClr val="4A86E8"/>
          </a:solidFill>
          <a:ln>
            <a:noFill/>
          </a:ln>
        </p:spPr>
        <p:txBody>
          <a:bodyPr anchorCtr="0" anchor="t" bIns="45700" lIns="91425" spcFirstLastPara="1" rIns="91425" wrap="square" tIns="45700">
            <a:noAutofit/>
          </a:bodyPr>
          <a:lstStyle/>
          <a:p>
            <a:pPr indent="0" lvl="0" marL="0" rtl="0" algn="ctr">
              <a:lnSpc>
                <a:spcPct val="120000"/>
              </a:lnSpc>
              <a:spcBef>
                <a:spcPts val="0"/>
              </a:spcBef>
              <a:spcAft>
                <a:spcPts val="0"/>
              </a:spcAft>
              <a:buSzPts val="2800"/>
              <a:buNone/>
            </a:pPr>
            <a:r>
              <a:rPr b="1" lang="en-GB" sz="4700"/>
              <a:t>English</a:t>
            </a:r>
            <a:endParaRPr sz="4700"/>
          </a:p>
          <a:p>
            <a:pPr indent="0" lvl="0" marL="342900" rtl="0" algn="l">
              <a:lnSpc>
                <a:spcPct val="120000"/>
              </a:lnSpc>
              <a:spcBef>
                <a:spcPts val="560"/>
              </a:spcBef>
              <a:spcAft>
                <a:spcPts val="0"/>
              </a:spcAft>
              <a:buSzPts val="2800"/>
              <a:buNone/>
            </a:pPr>
            <a:r>
              <a:t/>
            </a:r>
            <a:endParaRPr/>
          </a:p>
        </p:txBody>
      </p:sp>
      <p:pic>
        <p:nvPicPr>
          <p:cNvPr id="170" name="Google Shape;170;g3f57e2a0b2e_1_20"/>
          <p:cNvPicPr preferRelativeResize="0"/>
          <p:nvPr/>
        </p:nvPicPr>
        <p:blipFill rotWithShape="1">
          <a:blip r:embed="rId4">
            <a:alphaModFix/>
          </a:blip>
          <a:srcRect b="0" l="0" r="0" t="0"/>
          <a:stretch/>
        </p:blipFill>
        <p:spPr>
          <a:xfrm>
            <a:off x="4284025" y="1037100"/>
            <a:ext cx="2776961" cy="1037100"/>
          </a:xfrm>
          <a:prstGeom prst="rect">
            <a:avLst/>
          </a:prstGeom>
          <a:noFill/>
          <a:ln>
            <a:noFill/>
          </a:ln>
        </p:spPr>
      </p:pic>
      <p:pic>
        <p:nvPicPr>
          <p:cNvPr id="171" name="Google Shape;171;g3f57e2a0b2e_1_20"/>
          <p:cNvPicPr preferRelativeResize="0"/>
          <p:nvPr/>
        </p:nvPicPr>
        <p:blipFill rotWithShape="1">
          <a:blip r:embed="rId5">
            <a:alphaModFix/>
          </a:blip>
          <a:srcRect b="0" l="0" r="0" t="0"/>
          <a:stretch/>
        </p:blipFill>
        <p:spPr>
          <a:xfrm>
            <a:off x="7137325" y="1037100"/>
            <a:ext cx="2006674" cy="1632087"/>
          </a:xfrm>
          <a:prstGeom prst="rect">
            <a:avLst/>
          </a:prstGeom>
          <a:noFill/>
          <a:ln>
            <a:noFill/>
          </a:ln>
        </p:spPr>
      </p:pic>
      <p:sp>
        <p:nvSpPr>
          <p:cNvPr id="172" name="Google Shape;172;g3f57e2a0b2e_1_20"/>
          <p:cNvSpPr txBox="1"/>
          <p:nvPr/>
        </p:nvSpPr>
        <p:spPr>
          <a:xfrm>
            <a:off x="0" y="2556200"/>
            <a:ext cx="3038700" cy="423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sng" cap="none" strike="noStrike">
                <a:solidFill>
                  <a:srgbClr val="FF0000"/>
                </a:solidFill>
                <a:latin typeface="Century Gothic"/>
                <a:ea typeface="Century Gothic"/>
                <a:cs typeface="Century Gothic"/>
                <a:sym typeface="Century Gothic"/>
              </a:rPr>
              <a:t>Phonics</a:t>
            </a:r>
            <a:endParaRPr b="1" i="0" sz="1600" u="sng" cap="none" strike="noStrike">
              <a:solidFill>
                <a:srgbClr val="FF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Century Gothic"/>
                <a:ea typeface="Century Gothic"/>
                <a:cs typeface="Century Gothic"/>
                <a:sym typeface="Century Gothic"/>
              </a:rPr>
              <a:t>Daily phonics lessons in EYFS and Key Stage 1.</a:t>
            </a:r>
            <a:endParaRPr b="1" i="0" sz="16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Century Gothic"/>
                <a:ea typeface="Century Gothic"/>
                <a:cs typeface="Century Gothic"/>
                <a:sym typeface="Century Gothic"/>
              </a:rPr>
              <a:t>Children learn to read and spell by recognising, blending and segmenting sounds.</a:t>
            </a:r>
            <a:endParaRPr b="1" i="0" sz="16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chemeClr val="dk1"/>
              </a:buClr>
              <a:buSzPts val="1100"/>
              <a:buFont typeface="Arial"/>
              <a:buNone/>
            </a:pPr>
            <a:r>
              <a:rPr b="1" i="0" lang="en-GB" sz="1600" u="none" cap="none" strike="noStrike">
                <a:solidFill>
                  <a:schemeClr val="dk1"/>
                </a:solidFill>
                <a:latin typeface="Century Gothic"/>
                <a:ea typeface="Century Gothic"/>
                <a:cs typeface="Century Gothic"/>
                <a:sym typeface="Century Gothic"/>
              </a:rPr>
              <a:t>Reading books are carefully matched to each child's phonics knowledge.</a:t>
            </a:r>
            <a:endParaRPr b="1" i="0" sz="16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chemeClr val="dk1"/>
              </a:buClr>
              <a:buSzPts val="1100"/>
              <a:buFont typeface="Arial"/>
              <a:buNone/>
            </a:pPr>
            <a:r>
              <a:rPr b="1" i="0" lang="en-GB" sz="1600" u="none" cap="none" strike="noStrike">
                <a:solidFill>
                  <a:schemeClr val="dk1"/>
                </a:solidFill>
                <a:latin typeface="Century Gothic"/>
                <a:ea typeface="Century Gothic"/>
                <a:cs typeface="Century Gothic"/>
                <a:sym typeface="Century Gothic"/>
              </a:rPr>
              <a:t>As children become more confident, they are challenged to apply their phonics skills to read with increasing fluency and understanding.</a:t>
            </a:r>
            <a:endParaRPr b="1" i="0" sz="16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entury Gothic"/>
              <a:ea typeface="Century Gothic"/>
              <a:cs typeface="Century Gothic"/>
              <a:sym typeface="Century Gothic"/>
            </a:endParaRPr>
          </a:p>
        </p:txBody>
      </p:sp>
      <p:sp>
        <p:nvSpPr>
          <p:cNvPr id="173" name="Google Shape;173;g3f57e2a0b2e_1_20"/>
          <p:cNvSpPr txBox="1"/>
          <p:nvPr/>
        </p:nvSpPr>
        <p:spPr>
          <a:xfrm>
            <a:off x="3343425" y="3074850"/>
            <a:ext cx="2663400" cy="708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74" name="Google Shape;174;g3f57e2a0b2e_1_20"/>
          <p:cNvSpPr txBox="1"/>
          <p:nvPr/>
        </p:nvSpPr>
        <p:spPr>
          <a:xfrm>
            <a:off x="3127188" y="2390225"/>
            <a:ext cx="2868300" cy="4301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1" i="0" lang="en-GB" sz="1700" u="sng" cap="none" strike="noStrike">
                <a:solidFill>
                  <a:srgbClr val="FF0000"/>
                </a:solidFill>
                <a:latin typeface="Calibri"/>
                <a:ea typeface="Calibri"/>
                <a:cs typeface="Calibri"/>
                <a:sym typeface="Calibri"/>
              </a:rPr>
              <a:t>Reading</a:t>
            </a:r>
            <a:endParaRPr b="1" i="0" sz="1700" u="sng" cap="none" strike="noStrike">
              <a:solidFill>
                <a:srgbClr val="FF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FF"/>
                </a:solidFill>
                <a:latin typeface="Century Gothic"/>
                <a:ea typeface="Century Gothic"/>
                <a:cs typeface="Century Gothic"/>
                <a:sym typeface="Century Gothic"/>
              </a:rPr>
              <a:t>We encourage children to read every day at school and at home.</a:t>
            </a:r>
            <a:endParaRPr b="1" i="0" sz="1600" u="none" cap="none" strike="noStrike">
              <a:solidFill>
                <a:srgbClr val="0000FF"/>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FF"/>
                </a:solidFill>
                <a:latin typeface="Century Gothic"/>
                <a:ea typeface="Century Gothic"/>
                <a:cs typeface="Century Gothic"/>
                <a:sym typeface="Century Gothic"/>
              </a:rPr>
              <a:t>Children develop fluency, understanding and a rich vocabulary.</a:t>
            </a:r>
            <a:endParaRPr b="1" i="0" sz="1600" u="none" cap="none" strike="noStrike">
              <a:solidFill>
                <a:srgbClr val="0000FF"/>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FF"/>
                </a:solidFill>
                <a:latin typeface="Century Gothic"/>
                <a:ea typeface="Century Gothic"/>
                <a:cs typeface="Century Gothic"/>
                <a:sym typeface="Century Gothic"/>
              </a:rPr>
              <a:t>They answer questions, explain their thinking and discuss what they have read.</a:t>
            </a:r>
            <a:endParaRPr b="1" i="0" sz="1600" u="none" cap="none" strike="noStrike">
              <a:solidFill>
                <a:srgbClr val="0000FF"/>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0000FF"/>
                </a:solidFill>
                <a:latin typeface="Century Gothic"/>
                <a:ea typeface="Century Gothic"/>
                <a:cs typeface="Century Gothic"/>
                <a:sym typeface="Century Gothic"/>
              </a:rPr>
              <a:t>Children are challenged to make predictions, infer meaning and justify their ideas using evidence from the text.</a:t>
            </a:r>
            <a:endParaRPr b="1" i="0" sz="1600" u="none" cap="none" strike="noStrike">
              <a:solidFill>
                <a:srgbClr val="0000FF"/>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300"/>
              <a:buFont typeface="Arial"/>
              <a:buNone/>
            </a:pPr>
            <a:r>
              <a:t/>
            </a:r>
            <a:endParaRPr b="1" i="0" sz="1300" u="sng" cap="none" strike="noStrike">
              <a:solidFill>
                <a:srgbClr val="0000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700"/>
              <a:buFont typeface="Arial"/>
              <a:buNone/>
            </a:pPr>
            <a:r>
              <a:t/>
            </a:r>
            <a:endParaRPr b="1" i="0" sz="1700" u="sng" cap="none" strike="noStrike">
              <a:solidFill>
                <a:srgbClr val="0000FF"/>
              </a:solidFill>
              <a:latin typeface="Calibri"/>
              <a:ea typeface="Calibri"/>
              <a:cs typeface="Calibri"/>
              <a:sym typeface="Calibri"/>
            </a:endParaRPr>
          </a:p>
        </p:txBody>
      </p:sp>
      <p:sp>
        <p:nvSpPr>
          <p:cNvPr id="175" name="Google Shape;175;g3f57e2a0b2e_1_20"/>
          <p:cNvSpPr txBox="1"/>
          <p:nvPr/>
        </p:nvSpPr>
        <p:spPr>
          <a:xfrm>
            <a:off x="6084000" y="2776725"/>
            <a:ext cx="3038700" cy="423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sng" cap="none" strike="noStrike">
                <a:solidFill>
                  <a:srgbClr val="FF0000"/>
                </a:solidFill>
                <a:latin typeface="Century Gothic"/>
                <a:ea typeface="Century Gothic"/>
                <a:cs typeface="Century Gothic"/>
                <a:sym typeface="Century Gothic"/>
              </a:rPr>
              <a:t>Writing</a:t>
            </a:r>
            <a:endParaRPr b="1" i="0" sz="1600" u="sng" cap="none" strike="noStrike">
              <a:solidFill>
                <a:srgbClr val="FF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38761D"/>
                </a:solidFill>
                <a:latin typeface="Century Gothic"/>
                <a:ea typeface="Century Gothic"/>
                <a:cs typeface="Century Gothic"/>
                <a:sym typeface="Century Gothic"/>
              </a:rPr>
              <a:t>Children write for a range of purposes and audiences.</a:t>
            </a:r>
            <a:endParaRPr b="1" i="0" sz="1600" u="none" cap="none" strike="noStrike">
              <a:solidFill>
                <a:srgbClr val="38761D"/>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38761D"/>
                </a:solidFill>
                <a:latin typeface="Century Gothic"/>
                <a:ea typeface="Century Gothic"/>
                <a:cs typeface="Century Gothic"/>
                <a:sym typeface="Century Gothic"/>
              </a:rPr>
              <a:t>We teach grammar, punctuation and spelling through meaningful writing opportunities.</a:t>
            </a:r>
            <a:endParaRPr b="1" i="0" sz="1600" u="none" cap="none" strike="noStrike">
              <a:solidFill>
                <a:srgbClr val="38761D"/>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38761D"/>
                </a:solidFill>
                <a:latin typeface="Century Gothic"/>
                <a:ea typeface="Century Gothic"/>
                <a:cs typeface="Century Gothic"/>
                <a:sym typeface="Century Gothic"/>
              </a:rPr>
              <a:t>Children plan, edit and improve their work to produce their best writing.</a:t>
            </a:r>
            <a:endParaRPr b="1" i="0" sz="1600" u="none" cap="none" strike="noStrike">
              <a:solidFill>
                <a:srgbClr val="38761D"/>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38761D"/>
                </a:solidFill>
                <a:latin typeface="Century Gothic"/>
                <a:ea typeface="Century Gothic"/>
                <a:cs typeface="Century Gothic"/>
                <a:sym typeface="Century Gothic"/>
              </a:rPr>
              <a:t>We challenge children to use ambitious vocabulary, varied sentence structures and write independently with confidence.</a:t>
            </a:r>
            <a:endParaRPr b="1" i="0" sz="1600" u="none" cap="none" strike="noStrike">
              <a:solidFill>
                <a:srgbClr val="38761D"/>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grpSp>
        <p:nvGrpSpPr>
          <p:cNvPr id="180" name="Google Shape;180;g3f57e2a0b2e_1_8"/>
          <p:cNvGrpSpPr/>
          <p:nvPr/>
        </p:nvGrpSpPr>
        <p:grpSpPr>
          <a:xfrm>
            <a:off x="0" y="0"/>
            <a:ext cx="9144000" cy="1037108"/>
            <a:chOff x="0" y="0"/>
            <a:chExt cx="9144000" cy="1037108"/>
          </a:xfrm>
        </p:grpSpPr>
        <p:sp>
          <p:nvSpPr>
            <p:cNvPr id="181" name="Google Shape;181;g3f57e2a0b2e_1_8"/>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Century Gothic"/>
                  <a:ea typeface="Century Gothic"/>
                  <a:cs typeface="Century Gothic"/>
                  <a:sym typeface="Century Gothic"/>
                </a:rPr>
                <a:t>Year </a:t>
              </a:r>
              <a:r>
                <a:rPr b="1" lang="en-GB" sz="2400">
                  <a:solidFill>
                    <a:schemeClr val="lt1"/>
                  </a:solidFill>
                  <a:latin typeface="Century Gothic"/>
                  <a:ea typeface="Century Gothic"/>
                  <a:cs typeface="Century Gothic"/>
                  <a:sym typeface="Century Gothic"/>
                </a:rPr>
                <a:t>2</a:t>
              </a:r>
              <a:r>
                <a:rPr b="1" i="0" lang="en-GB" sz="2400" u="none" cap="none" strike="noStrike">
                  <a:solidFill>
                    <a:schemeClr val="lt1"/>
                  </a:solidFill>
                  <a:latin typeface="Century Gothic"/>
                  <a:ea typeface="Century Gothic"/>
                  <a:cs typeface="Century Gothic"/>
                  <a:sym typeface="Century Gothic"/>
                </a:rPr>
                <a:t>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Century Gothic"/>
                  <a:ea typeface="Century Gothic"/>
                  <a:cs typeface="Century Gothic"/>
                  <a:sym typeface="Century Gothic"/>
                </a:rPr>
                <a:t>The National Curriculum</a:t>
              </a:r>
              <a:endParaRPr b="0" i="0" sz="2400" u="none" cap="none" strike="noStrike">
                <a:solidFill>
                  <a:schemeClr val="lt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82" name="Google Shape;182;g3f57e2a0b2e_1_8"/>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183" name="Google Shape;183;g3f57e2a0b2e_1_8"/>
          <p:cNvSpPr txBox="1"/>
          <p:nvPr/>
        </p:nvSpPr>
        <p:spPr>
          <a:xfrm>
            <a:off x="65425" y="1105650"/>
            <a:ext cx="8926500" cy="55551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20000"/>
              </a:lnSpc>
              <a:spcBef>
                <a:spcPts val="459"/>
              </a:spcBef>
              <a:spcAft>
                <a:spcPts val="0"/>
              </a:spcAft>
              <a:buClr>
                <a:srgbClr val="FF0000"/>
              </a:buClr>
              <a:buSzPts val="2800"/>
              <a:buFont typeface="Century Gothic"/>
              <a:buChar char="•"/>
            </a:pPr>
            <a:r>
              <a:rPr b="1" i="0" lang="en-GB" sz="2200" u="none" cap="none" strike="noStrike">
                <a:solidFill>
                  <a:srgbClr val="FF0000"/>
                </a:solidFill>
                <a:latin typeface="Century Gothic"/>
                <a:ea typeface="Century Gothic"/>
                <a:cs typeface="Century Gothic"/>
                <a:sym typeface="Century Gothic"/>
              </a:rPr>
              <a:t>S</a:t>
            </a:r>
            <a:r>
              <a:rPr b="1" i="0" lang="en-GB" sz="2300" u="none" cap="none" strike="noStrike">
                <a:solidFill>
                  <a:srgbClr val="FF0000"/>
                </a:solidFill>
                <a:latin typeface="Century Gothic"/>
                <a:ea typeface="Century Gothic"/>
                <a:cs typeface="Century Gothic"/>
                <a:sym typeface="Century Gothic"/>
              </a:rPr>
              <a:t>cience </a:t>
            </a:r>
            <a:endParaRPr b="1" sz="2300">
              <a:solidFill>
                <a:srgbClr val="FF0000"/>
              </a:solidFill>
              <a:latin typeface="Century Gothic"/>
              <a:ea typeface="Century Gothic"/>
              <a:cs typeface="Century Gothic"/>
              <a:sym typeface="Century Gothic"/>
            </a:endParaRPr>
          </a:p>
          <a:p>
            <a:pPr indent="0" lvl="0" marL="0" marR="0" rtl="0" algn="l">
              <a:lnSpc>
                <a:spcPct val="120000"/>
              </a:lnSpc>
              <a:spcBef>
                <a:spcPts val="459"/>
              </a:spcBef>
              <a:spcAft>
                <a:spcPts val="0"/>
              </a:spcAft>
              <a:buNone/>
            </a:pPr>
            <a:r>
              <a:rPr b="1" lang="en-GB" sz="2000">
                <a:solidFill>
                  <a:srgbClr val="FF0000"/>
                </a:solidFill>
                <a:latin typeface="Century Gothic"/>
                <a:ea typeface="Century Gothic"/>
                <a:cs typeface="Century Gothic"/>
                <a:sym typeface="Century Gothic"/>
              </a:rPr>
              <a:t>Animals, Plants, Habitats, Materials </a:t>
            </a:r>
            <a:endParaRPr b="0" i="0" sz="2000" u="none" cap="none" strike="noStrike">
              <a:solidFill>
                <a:schemeClr val="dk1"/>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rgbClr val="FF6699"/>
              </a:buClr>
              <a:buSzPts val="2300"/>
              <a:buFont typeface="Century Gothic"/>
              <a:buChar char="•"/>
            </a:pPr>
            <a:r>
              <a:rPr b="1" i="0" lang="en-GB" sz="2300" u="none" cap="none" strike="noStrike">
                <a:solidFill>
                  <a:srgbClr val="FF6699"/>
                </a:solidFill>
                <a:latin typeface="Century Gothic"/>
                <a:ea typeface="Century Gothic"/>
                <a:cs typeface="Century Gothic"/>
                <a:sym typeface="Century Gothic"/>
              </a:rPr>
              <a:t>Art/ Design and Technology (DT) </a:t>
            </a:r>
            <a:endParaRPr b="1" sz="2300">
              <a:solidFill>
                <a:srgbClr val="FF6699"/>
              </a:solidFill>
              <a:latin typeface="Century Gothic"/>
              <a:ea typeface="Century Gothic"/>
              <a:cs typeface="Century Gothic"/>
              <a:sym typeface="Century Gothic"/>
            </a:endParaRPr>
          </a:p>
          <a:p>
            <a:pPr indent="0" lvl="0" marL="0" marR="0" rtl="0" algn="l">
              <a:lnSpc>
                <a:spcPct val="120000"/>
              </a:lnSpc>
              <a:spcBef>
                <a:spcPts val="459"/>
              </a:spcBef>
              <a:spcAft>
                <a:spcPts val="0"/>
              </a:spcAft>
              <a:buNone/>
            </a:pPr>
            <a:r>
              <a:rPr b="1" lang="en-GB" sz="1900">
                <a:solidFill>
                  <a:srgbClr val="FF6699"/>
                </a:solidFill>
                <a:latin typeface="Century Gothic"/>
                <a:ea typeface="Century Gothic"/>
                <a:cs typeface="Century Gothic"/>
                <a:sym typeface="Century Gothic"/>
              </a:rPr>
              <a:t>Class blanket, Puppets, Fireworks, Bread, Observational drawing, Portraits</a:t>
            </a:r>
            <a:endParaRPr b="0" i="0" sz="1900" u="none" cap="none" strike="noStrike">
              <a:solidFill>
                <a:srgbClr val="FF6699"/>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chemeClr val="accent6"/>
              </a:buClr>
              <a:buSzPts val="2300"/>
              <a:buFont typeface="Century Gothic"/>
              <a:buChar char="•"/>
            </a:pPr>
            <a:r>
              <a:rPr b="1" i="0" lang="en-GB" sz="2300" u="none" cap="none" strike="noStrike">
                <a:solidFill>
                  <a:schemeClr val="accent6"/>
                </a:solidFill>
                <a:latin typeface="Century Gothic"/>
                <a:ea typeface="Century Gothic"/>
                <a:cs typeface="Century Gothic"/>
                <a:sym typeface="Century Gothic"/>
              </a:rPr>
              <a:t>Humanities – Geography and History</a:t>
            </a:r>
            <a:endParaRPr b="1" sz="2300">
              <a:solidFill>
                <a:schemeClr val="accent6"/>
              </a:solidFill>
              <a:latin typeface="Century Gothic"/>
              <a:ea typeface="Century Gothic"/>
              <a:cs typeface="Century Gothic"/>
              <a:sym typeface="Century Gothic"/>
            </a:endParaRPr>
          </a:p>
          <a:p>
            <a:pPr indent="0" lvl="0" marL="0" marR="0" rtl="0" algn="l">
              <a:lnSpc>
                <a:spcPct val="120000"/>
              </a:lnSpc>
              <a:spcBef>
                <a:spcPts val="459"/>
              </a:spcBef>
              <a:spcAft>
                <a:spcPts val="0"/>
              </a:spcAft>
              <a:buNone/>
            </a:pPr>
            <a:r>
              <a:rPr b="1" lang="en-GB" sz="2000">
                <a:solidFill>
                  <a:schemeClr val="accent6"/>
                </a:solidFill>
                <a:latin typeface="Century Gothic"/>
                <a:ea typeface="Century Gothic"/>
                <a:cs typeface="Century Gothic"/>
                <a:sym typeface="Century Gothic"/>
              </a:rPr>
              <a:t>Seasons, The Great Fire of London, Food, Holidays, Local Heroes</a:t>
            </a:r>
            <a:endParaRPr b="1" sz="2000">
              <a:solidFill>
                <a:schemeClr val="accent6"/>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rgbClr val="76923C"/>
              </a:buClr>
              <a:buSzPts val="2300"/>
              <a:buFont typeface="Century Gothic"/>
              <a:buChar char="•"/>
            </a:pPr>
            <a:r>
              <a:rPr b="1" i="0" lang="en-GB" sz="2300" u="none" cap="none" strike="noStrike">
                <a:solidFill>
                  <a:srgbClr val="76923C"/>
                </a:solidFill>
                <a:latin typeface="Century Gothic"/>
                <a:ea typeface="Century Gothic"/>
                <a:cs typeface="Century Gothic"/>
                <a:sym typeface="Century Gothic"/>
              </a:rPr>
              <a:t>Computing</a:t>
            </a:r>
            <a:endParaRPr b="0" i="0" sz="2300" u="none" cap="none" strike="noStrike">
              <a:solidFill>
                <a:schemeClr val="dk1"/>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chemeClr val="accent4"/>
              </a:buClr>
              <a:buSzPts val="2300"/>
              <a:buFont typeface="Century Gothic"/>
              <a:buChar char="•"/>
            </a:pPr>
            <a:r>
              <a:rPr b="1" i="0" lang="en-GB" sz="2300" u="none" cap="none" strike="noStrike">
                <a:solidFill>
                  <a:schemeClr val="accent4"/>
                </a:solidFill>
                <a:latin typeface="Century Gothic"/>
                <a:ea typeface="Century Gothic"/>
                <a:cs typeface="Century Gothic"/>
                <a:sym typeface="Century Gothic"/>
              </a:rPr>
              <a:t>Physical Education (PE)</a:t>
            </a:r>
            <a:endParaRPr b="0" i="0" sz="2300" u="none" cap="none" strike="noStrike">
              <a:solidFill>
                <a:schemeClr val="dk1"/>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chemeClr val="accent5"/>
              </a:buClr>
              <a:buSzPts val="2300"/>
              <a:buFont typeface="Century Gothic"/>
              <a:buChar char="•"/>
            </a:pPr>
            <a:r>
              <a:rPr b="1" i="0" lang="en-GB" sz="2300" u="none" cap="none" strike="noStrike">
                <a:solidFill>
                  <a:schemeClr val="accent5"/>
                </a:solidFill>
                <a:latin typeface="Century Gothic"/>
                <a:ea typeface="Century Gothic"/>
                <a:cs typeface="Century Gothic"/>
                <a:sym typeface="Century Gothic"/>
              </a:rPr>
              <a:t>Religious Education (RE)</a:t>
            </a:r>
            <a:endParaRPr b="1" i="0" sz="2300" u="none" cap="none" strike="noStrike">
              <a:solidFill>
                <a:schemeClr val="accent5"/>
              </a:solidFill>
              <a:latin typeface="Century Gothic"/>
              <a:ea typeface="Century Gothic"/>
              <a:cs typeface="Century Gothic"/>
              <a:sym typeface="Century Gothic"/>
            </a:endParaRPr>
          </a:p>
          <a:p>
            <a:pPr indent="0" lvl="0" marL="0" marR="0" rtl="0" algn="l">
              <a:lnSpc>
                <a:spcPct val="120000"/>
              </a:lnSpc>
              <a:spcBef>
                <a:spcPts val="459"/>
              </a:spcBef>
              <a:spcAft>
                <a:spcPts val="0"/>
              </a:spcAft>
              <a:buNone/>
            </a:pPr>
            <a:r>
              <a:rPr b="1" lang="en-GB" sz="2000">
                <a:solidFill>
                  <a:schemeClr val="accent5"/>
                </a:solidFill>
                <a:latin typeface="Century Gothic"/>
                <a:ea typeface="Century Gothic"/>
                <a:cs typeface="Century Gothic"/>
                <a:sym typeface="Century Gothic"/>
              </a:rPr>
              <a:t>Hinduism, Celebrations, Judaism, Christianity</a:t>
            </a:r>
            <a:endParaRPr b="1" sz="2000">
              <a:solidFill>
                <a:schemeClr val="accent5"/>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rgbClr val="00B0F0"/>
              </a:buClr>
              <a:buSzPts val="2300"/>
              <a:buFont typeface="Century Gothic"/>
              <a:buChar char="•"/>
            </a:pPr>
            <a:r>
              <a:rPr b="1" i="0" lang="en-GB" sz="2300" u="none" cap="none" strike="noStrike">
                <a:solidFill>
                  <a:srgbClr val="00B0F0"/>
                </a:solidFill>
                <a:latin typeface="Century Gothic"/>
                <a:ea typeface="Century Gothic"/>
                <a:cs typeface="Century Gothic"/>
                <a:sym typeface="Century Gothic"/>
              </a:rPr>
              <a:t>Personal Social Health Education (PSHE)</a:t>
            </a:r>
            <a:endParaRPr b="0" i="0" sz="2300" u="none" cap="none" strike="noStrike">
              <a:solidFill>
                <a:schemeClr val="dk1"/>
              </a:solidFill>
              <a:latin typeface="Century Gothic"/>
              <a:ea typeface="Century Gothic"/>
              <a:cs typeface="Century Gothic"/>
              <a:sym typeface="Century Gothic"/>
            </a:endParaRPr>
          </a:p>
          <a:p>
            <a:pPr indent="-214313" lvl="0" marL="214313" marR="0" rtl="0" algn="l">
              <a:lnSpc>
                <a:spcPct val="120000"/>
              </a:lnSpc>
              <a:spcBef>
                <a:spcPts val="459"/>
              </a:spcBef>
              <a:spcAft>
                <a:spcPts val="0"/>
              </a:spcAft>
              <a:buClr>
                <a:schemeClr val="accent2"/>
              </a:buClr>
              <a:buSzPts val="2300"/>
              <a:buFont typeface="Century Gothic"/>
              <a:buChar char="•"/>
            </a:pPr>
            <a:r>
              <a:rPr b="1" i="0" lang="en-GB" sz="2300" u="none" cap="none" strike="noStrike">
                <a:solidFill>
                  <a:schemeClr val="accent2"/>
                </a:solidFill>
                <a:latin typeface="Century Gothic"/>
                <a:ea typeface="Century Gothic"/>
                <a:cs typeface="Century Gothic"/>
                <a:sym typeface="Century Gothic"/>
              </a:rPr>
              <a:t>Music (MM, Muscianship and IRock)</a:t>
            </a:r>
            <a:endParaRPr b="0" i="0" sz="3300" u="none" cap="none" strike="noStrike">
              <a:solidFill>
                <a:schemeClr val="dk1"/>
              </a:solidFill>
              <a:latin typeface="Century Gothic"/>
              <a:ea typeface="Century Gothic"/>
              <a:cs typeface="Century Gothic"/>
              <a:sym typeface="Century Gothic"/>
            </a:endParaRPr>
          </a:p>
        </p:txBody>
      </p:sp>
      <p:pic>
        <p:nvPicPr>
          <p:cNvPr id="184" name="Google Shape;184;g3f57e2a0b2e_1_8"/>
          <p:cNvPicPr preferRelativeResize="0"/>
          <p:nvPr/>
        </p:nvPicPr>
        <p:blipFill rotWithShape="1">
          <a:blip r:embed="rId4">
            <a:alphaModFix/>
          </a:blip>
          <a:srcRect b="0" l="0" r="0" t="0"/>
          <a:stretch/>
        </p:blipFill>
        <p:spPr>
          <a:xfrm>
            <a:off x="6221400" y="4019650"/>
            <a:ext cx="2922600" cy="17606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grpSp>
        <p:nvGrpSpPr>
          <p:cNvPr id="189" name="Google Shape;189;p5"/>
          <p:cNvGrpSpPr/>
          <p:nvPr/>
        </p:nvGrpSpPr>
        <p:grpSpPr>
          <a:xfrm>
            <a:off x="0" y="0"/>
            <a:ext cx="9144000" cy="1037108"/>
            <a:chOff x="0" y="0"/>
            <a:chExt cx="9144000" cy="1037108"/>
          </a:xfrm>
        </p:grpSpPr>
        <p:sp>
          <p:nvSpPr>
            <p:cNvPr id="190" name="Google Shape;190;p5"/>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191" name="Google Shape;191;p5"/>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graphicFrame>
        <p:nvGraphicFramePr>
          <p:cNvPr id="192" name="Google Shape;192;p5"/>
          <p:cNvGraphicFramePr/>
          <p:nvPr/>
        </p:nvGraphicFramePr>
        <p:xfrm>
          <a:off x="1370894" y="1191724"/>
          <a:ext cx="3000000" cy="3000000"/>
        </p:xfrm>
        <a:graphic>
          <a:graphicData uri="http://schemas.openxmlformats.org/drawingml/2006/table">
            <a:tbl>
              <a:tblPr bandRow="1" firstRow="1">
                <a:noFill/>
                <a:tableStyleId>{3382110F-4892-4CF3-BF1D-09D3B4AA878C}</a:tableStyleId>
              </a:tblPr>
              <a:tblGrid>
                <a:gridCol w="1688950"/>
                <a:gridCol w="5047050"/>
              </a:tblGrid>
              <a:tr h="354675">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Century Gothic"/>
                        <a:ea typeface="Century Gothic"/>
                        <a:cs typeface="Century Gothic"/>
                        <a:sym typeface="Century Gothic"/>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t/>
                      </a:r>
                      <a:endParaRPr sz="1600" u="none" cap="none" strike="noStrike">
                        <a:latin typeface="Century Gothic"/>
                        <a:ea typeface="Century Gothic"/>
                        <a:cs typeface="Century Gothic"/>
                        <a:sym typeface="Century Gothic"/>
                      </a:endParaRPr>
                    </a:p>
                  </a:txBody>
                  <a:tcPr marT="45725" marB="45725" marR="91450" marL="91450"/>
                </a:tc>
              </a:tr>
              <a:tr h="3546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8:50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Gates open for pupils and parents to arrive </a:t>
                      </a:r>
                      <a:endParaRPr sz="1400" u="none" cap="none" strike="noStrike"/>
                    </a:p>
                  </a:txBody>
                  <a:tcPr marT="45725" marB="45725" marR="91450" marL="91450"/>
                </a:tc>
              </a:tr>
              <a:tr h="37722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9:00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Century Gothic"/>
                        <a:buNone/>
                      </a:pPr>
                      <a:r>
                        <a:rPr lang="en-GB" sz="1600">
                          <a:latin typeface="Century Gothic"/>
                          <a:ea typeface="Century Gothic"/>
                          <a:cs typeface="Century Gothic"/>
                          <a:sym typeface="Century Gothic"/>
                        </a:rPr>
                        <a:t>Register</a:t>
                      </a:r>
                      <a:endParaRPr sz="1400" u="none" cap="none" strike="noStrike"/>
                    </a:p>
                  </a:txBody>
                  <a:tcPr marT="45725" marB="45725" marR="91450" marL="91450"/>
                </a:tc>
              </a:tr>
              <a:tr h="3546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9:10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Assembly</a:t>
                      </a:r>
                      <a:endParaRPr sz="1400" u="none" cap="none" strike="noStrike"/>
                    </a:p>
                  </a:txBody>
                  <a:tcPr marT="45725" marB="45725" marR="91450" marL="91450"/>
                </a:tc>
              </a:tr>
              <a:tr h="3546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9:30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Mathematics</a:t>
                      </a:r>
                      <a:endParaRPr sz="1600" u="none" cap="none" strike="noStrike">
                        <a:latin typeface="Century Gothic"/>
                        <a:ea typeface="Century Gothic"/>
                        <a:cs typeface="Century Gothic"/>
                        <a:sym typeface="Century Gothic"/>
                      </a:endParaRPr>
                    </a:p>
                  </a:txBody>
                  <a:tcPr marT="45725" marB="45725" marR="91450" marL="91450"/>
                </a:tc>
              </a:tr>
              <a:tr h="3546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10:</a:t>
                      </a:r>
                      <a:r>
                        <a:rPr lang="en-GB" sz="1600">
                          <a:latin typeface="Century Gothic"/>
                          <a:ea typeface="Century Gothic"/>
                          <a:cs typeface="Century Gothic"/>
                          <a:sym typeface="Century Gothic"/>
                        </a:rPr>
                        <a:t>30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a:latin typeface="Century Gothic"/>
                          <a:ea typeface="Century Gothic"/>
                          <a:cs typeface="Century Gothic"/>
                          <a:sym typeface="Century Gothic"/>
                        </a:rPr>
                        <a:t>Break</a:t>
                      </a:r>
                      <a:endParaRPr sz="1600" u="none" cap="none" strike="noStrike">
                        <a:latin typeface="Century Gothic"/>
                        <a:ea typeface="Century Gothic"/>
                        <a:cs typeface="Century Gothic"/>
                        <a:sym typeface="Century Gothic"/>
                      </a:endParaRPr>
                    </a:p>
                  </a:txBody>
                  <a:tcPr marT="45725" marB="45725" marR="91450" marL="91450"/>
                </a:tc>
              </a:tr>
              <a:tr h="43412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10:45</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a:latin typeface="Century Gothic"/>
                          <a:ea typeface="Century Gothic"/>
                          <a:cs typeface="Century Gothic"/>
                          <a:sym typeface="Century Gothic"/>
                        </a:rPr>
                        <a:t>Phonics &amp; English</a:t>
                      </a:r>
                      <a:endParaRPr sz="1600" u="none" cap="none" strike="noStrike">
                        <a:latin typeface="Century Gothic"/>
                        <a:ea typeface="Century Gothic"/>
                        <a:cs typeface="Century Gothic"/>
                        <a:sym typeface="Century Gothic"/>
                      </a:endParaRPr>
                    </a:p>
                  </a:txBody>
                  <a:tcPr marT="45725" marB="45725" marR="91450" marL="91450"/>
                </a:tc>
              </a:tr>
              <a:tr h="4471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12:00-1:00pm</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Lunch</a:t>
                      </a:r>
                      <a:endParaRPr sz="1400" u="none" cap="none" strike="noStrike"/>
                    </a:p>
                  </a:txBody>
                  <a:tcPr marT="45725" marB="45725" marR="91450" marL="91450"/>
                </a:tc>
              </a:tr>
              <a:tr h="416900">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13:00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Century Gothic"/>
                        <a:buNone/>
                      </a:pPr>
                      <a:r>
                        <a:rPr lang="en-GB" sz="1600" u="none" cap="none" strike="noStrike">
                          <a:latin typeface="Century Gothic"/>
                          <a:ea typeface="Century Gothic"/>
                          <a:cs typeface="Century Gothic"/>
                          <a:sym typeface="Century Gothic"/>
                        </a:rPr>
                        <a:t>Handwriting</a:t>
                      </a:r>
                      <a:endParaRPr sz="1600" u="none" cap="none" strike="noStrike">
                        <a:latin typeface="Century Gothic"/>
                        <a:ea typeface="Century Gothic"/>
                        <a:cs typeface="Century Gothic"/>
                        <a:sym typeface="Century Gothic"/>
                      </a:endParaRPr>
                    </a:p>
                  </a:txBody>
                  <a:tcPr marT="45725" marB="45725" marR="91450" marL="91450"/>
                </a:tc>
              </a:tr>
              <a:tr h="3546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13:</a:t>
                      </a:r>
                      <a:r>
                        <a:rPr lang="en-GB" sz="1600">
                          <a:latin typeface="Century Gothic"/>
                          <a:ea typeface="Century Gothic"/>
                          <a:cs typeface="Century Gothic"/>
                          <a:sym typeface="Century Gothic"/>
                        </a:rPr>
                        <a:t>15</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Calibri"/>
                        <a:buNone/>
                      </a:pPr>
                      <a:r>
                        <a:rPr lang="en-GB" sz="1600">
                          <a:latin typeface="Century Gothic"/>
                          <a:ea typeface="Century Gothic"/>
                          <a:cs typeface="Century Gothic"/>
                          <a:sym typeface="Century Gothic"/>
                        </a:rPr>
                        <a:t>Science, History, Geography, PSHE, RE, Art, DT or Computing</a:t>
                      </a:r>
                      <a:endParaRPr sz="1600" u="none" cap="none" strike="noStrike">
                        <a:latin typeface="Century Gothic"/>
                        <a:ea typeface="Century Gothic"/>
                        <a:cs typeface="Century Gothic"/>
                        <a:sym typeface="Century Gothic"/>
                      </a:endParaRPr>
                    </a:p>
                  </a:txBody>
                  <a:tcPr marT="45725" marB="45725" marR="91450" marL="91450"/>
                </a:tc>
              </a:tr>
              <a:tr h="301300">
                <a:tc>
                  <a:txBody>
                    <a:bodyPr/>
                    <a:lstStyle/>
                    <a:p>
                      <a:pPr indent="0" lvl="0" marL="0" marR="0" rtl="0" algn="l">
                        <a:lnSpc>
                          <a:spcPct val="100000"/>
                        </a:lnSpc>
                        <a:spcBef>
                          <a:spcPts val="0"/>
                        </a:spcBef>
                        <a:spcAft>
                          <a:spcPts val="0"/>
                        </a:spcAft>
                        <a:buNone/>
                      </a:pPr>
                      <a:r>
                        <a:rPr lang="en-GB" sz="1600">
                          <a:latin typeface="Century Gothic"/>
                          <a:ea typeface="Century Gothic"/>
                          <a:cs typeface="Century Gothic"/>
                          <a:sym typeface="Century Gothic"/>
                        </a:rPr>
                        <a:t>14:15</a:t>
                      </a:r>
                      <a:endParaRPr sz="1600" u="none" cap="none" strike="noStrike">
                        <a:latin typeface="Century Gothic"/>
                        <a:ea typeface="Century Gothic"/>
                        <a:cs typeface="Century Gothic"/>
                        <a:sym typeface="Century Gothic"/>
                      </a:endParaRPr>
                    </a:p>
                  </a:txBody>
                  <a:tcPr marT="45725" marB="45725" marR="91450" marL="91450"/>
                </a:tc>
                <a:tc>
                  <a:txBody>
                    <a:bodyPr/>
                    <a:lstStyle/>
                    <a:p>
                      <a:pPr indent="0" lvl="0" marL="0" marR="0" rtl="0" algn="l">
                        <a:lnSpc>
                          <a:spcPct val="100000"/>
                        </a:lnSpc>
                        <a:spcBef>
                          <a:spcPts val="0"/>
                        </a:spcBef>
                        <a:spcAft>
                          <a:spcPts val="0"/>
                        </a:spcAft>
                        <a:buNone/>
                      </a:pPr>
                      <a:r>
                        <a:rPr lang="en-GB" sz="1600">
                          <a:latin typeface="Century Gothic"/>
                          <a:ea typeface="Century Gothic"/>
                          <a:cs typeface="Century Gothic"/>
                          <a:sym typeface="Century Gothic"/>
                        </a:rPr>
                        <a:t>Break</a:t>
                      </a:r>
                      <a:endParaRPr sz="1600">
                        <a:latin typeface="Century Gothic"/>
                        <a:ea typeface="Century Gothic"/>
                        <a:cs typeface="Century Gothic"/>
                        <a:sym typeface="Century Gothic"/>
                      </a:endParaRPr>
                    </a:p>
                  </a:txBody>
                  <a:tcPr marT="45725" marB="45725" marR="91450" marL="91450"/>
                </a:tc>
              </a:tr>
              <a:tr h="353175">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14:</a:t>
                      </a:r>
                      <a:r>
                        <a:rPr lang="en-GB" sz="1600">
                          <a:latin typeface="Century Gothic"/>
                          <a:ea typeface="Century Gothic"/>
                          <a:cs typeface="Century Gothic"/>
                          <a:sym typeface="Century Gothic"/>
                        </a:rPr>
                        <a:t>30</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a:latin typeface="Century Gothic"/>
                          <a:ea typeface="Century Gothic"/>
                          <a:cs typeface="Century Gothic"/>
                          <a:sym typeface="Century Gothic"/>
                        </a:rPr>
                        <a:t>Reading</a:t>
                      </a:r>
                      <a:endParaRPr sz="1600" u="none" cap="none" strike="noStrike">
                        <a:latin typeface="Century Gothic"/>
                        <a:ea typeface="Century Gothic"/>
                        <a:cs typeface="Century Gothic"/>
                        <a:sym typeface="Century Gothic"/>
                      </a:endParaRPr>
                    </a:p>
                  </a:txBody>
                  <a:tcPr marT="45725" marB="45725" marR="91450" marL="91450"/>
                </a:tc>
              </a:tr>
              <a:tr h="429500">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15:15</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Story time</a:t>
                      </a:r>
                      <a:endParaRPr sz="1400" u="none" cap="none" strike="noStrike"/>
                    </a:p>
                  </a:txBody>
                  <a:tcPr marT="45725" marB="45725" marR="91450" marL="91450"/>
                </a:tc>
              </a:tr>
              <a:tr h="135600">
                <a:tc>
                  <a:txBody>
                    <a:bodyPr/>
                    <a:lstStyle/>
                    <a:p>
                      <a:pPr indent="0" lvl="0" marL="0" marR="0" rtl="0" algn="l">
                        <a:lnSpc>
                          <a:spcPct val="100000"/>
                        </a:lnSpc>
                        <a:spcBef>
                          <a:spcPts val="0"/>
                        </a:spcBef>
                        <a:spcAft>
                          <a:spcPts val="0"/>
                        </a:spcAft>
                        <a:buClr>
                          <a:schemeClr val="dk1"/>
                        </a:buClr>
                        <a:buSzPts val="1600"/>
                        <a:buFont typeface="Century Gothic"/>
                        <a:buNone/>
                      </a:pPr>
                      <a:r>
                        <a:rPr b="0" lang="en-GB" sz="1600" u="none" cap="none" strike="noStrike">
                          <a:solidFill>
                            <a:schemeClr val="dk1"/>
                          </a:solidFill>
                          <a:latin typeface="Century Gothic"/>
                          <a:ea typeface="Century Gothic"/>
                          <a:cs typeface="Century Gothic"/>
                          <a:sym typeface="Century Gothic"/>
                        </a:rPr>
                        <a:t>15:30 </a:t>
                      </a:r>
                      <a:endParaRPr b="0" sz="1600" u="none" cap="none" strike="noStrike">
                        <a:solidFill>
                          <a:schemeClr val="dk1"/>
                        </a:solidFill>
                        <a:latin typeface="Century Gothic"/>
                        <a:ea typeface="Century Gothic"/>
                        <a:cs typeface="Century Gothic"/>
                        <a:sym typeface="Century Gothic"/>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n-GB" sz="1600" u="none" cap="none" strike="noStrike">
                          <a:latin typeface="Century Gothic"/>
                          <a:ea typeface="Century Gothic"/>
                          <a:cs typeface="Century Gothic"/>
                          <a:sym typeface="Century Gothic"/>
                        </a:rPr>
                        <a:t>Home time</a:t>
                      </a:r>
                      <a:endParaRPr sz="1400" u="none" cap="none" strike="noStrike"/>
                    </a:p>
                  </a:txBody>
                  <a:tcPr marT="45725" marB="45725" marR="91450" marL="91450"/>
                </a:tc>
              </a:tr>
            </a:tbl>
          </a:graphicData>
        </a:graphic>
      </p:graphicFrame>
      <p:sp>
        <p:nvSpPr>
          <p:cNvPr id="193" name="Google Shape;193;p5"/>
          <p:cNvSpPr txBox="1"/>
          <p:nvPr/>
        </p:nvSpPr>
        <p:spPr>
          <a:xfrm>
            <a:off x="827584" y="153879"/>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FFC000"/>
                </a:solidFill>
                <a:latin typeface="Century Gothic"/>
                <a:ea typeface="Century Gothic"/>
                <a:cs typeface="Century Gothic"/>
                <a:sym typeface="Century Gothic"/>
              </a:rPr>
              <a:t>Year </a:t>
            </a:r>
            <a:r>
              <a:rPr b="1" lang="en-GB" sz="3200">
                <a:solidFill>
                  <a:srgbClr val="FFC000"/>
                </a:solidFill>
                <a:latin typeface="Century Gothic"/>
                <a:ea typeface="Century Gothic"/>
                <a:cs typeface="Century Gothic"/>
                <a:sym typeface="Century Gothic"/>
              </a:rPr>
              <a:t>2</a:t>
            </a:r>
            <a:r>
              <a:rPr b="1" i="0" lang="en-GB" sz="3200" u="none" cap="none" strike="noStrike">
                <a:solidFill>
                  <a:srgbClr val="FFC000"/>
                </a:solidFill>
                <a:latin typeface="Century Gothic"/>
                <a:ea typeface="Century Gothic"/>
                <a:cs typeface="Century Gothic"/>
                <a:sym typeface="Century Gothic"/>
              </a:rPr>
              <a:t> Timetable</a:t>
            </a:r>
            <a:endParaRPr b="0" i="0" sz="3200" u="none" cap="none" strike="noStrike">
              <a:solidFill>
                <a:srgbClr val="FFC000"/>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6"/>
          <p:cNvSpPr txBox="1"/>
          <p:nvPr/>
        </p:nvSpPr>
        <p:spPr>
          <a:xfrm>
            <a:off x="2411760" y="1116653"/>
            <a:ext cx="4108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Music in Year </a:t>
            </a:r>
            <a:r>
              <a:rPr b="1" lang="en-GB" sz="3200">
                <a:solidFill>
                  <a:srgbClr val="002060"/>
                </a:solidFill>
                <a:latin typeface="Century Gothic"/>
                <a:ea typeface="Century Gothic"/>
                <a:cs typeface="Century Gothic"/>
                <a:sym typeface="Century Gothic"/>
              </a:rPr>
              <a:t>2</a:t>
            </a:r>
            <a:endParaRPr b="0" i="0" sz="1400" u="none" cap="none" strike="noStrike">
              <a:solidFill>
                <a:srgbClr val="000000"/>
              </a:solidFill>
              <a:latin typeface="Arial"/>
              <a:ea typeface="Arial"/>
              <a:cs typeface="Arial"/>
              <a:sym typeface="Arial"/>
            </a:endParaRPr>
          </a:p>
        </p:txBody>
      </p:sp>
      <p:grpSp>
        <p:nvGrpSpPr>
          <p:cNvPr id="199" name="Google Shape;199;p6"/>
          <p:cNvGrpSpPr/>
          <p:nvPr/>
        </p:nvGrpSpPr>
        <p:grpSpPr>
          <a:xfrm>
            <a:off x="0" y="0"/>
            <a:ext cx="9144000" cy="1037108"/>
            <a:chOff x="0" y="0"/>
            <a:chExt cx="9144000" cy="1037108"/>
          </a:xfrm>
        </p:grpSpPr>
        <p:sp>
          <p:nvSpPr>
            <p:cNvPr id="200" name="Google Shape;200;p6"/>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01" name="Google Shape;201;p6"/>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id="202" name="Google Shape;202;p6"/>
          <p:cNvPicPr preferRelativeResize="0"/>
          <p:nvPr/>
        </p:nvPicPr>
        <p:blipFill rotWithShape="1">
          <a:blip r:embed="rId4">
            <a:alphaModFix/>
          </a:blip>
          <a:srcRect b="0" l="0" r="0" t="0"/>
          <a:stretch/>
        </p:blipFill>
        <p:spPr>
          <a:xfrm>
            <a:off x="55520" y="1116652"/>
            <a:ext cx="2594444" cy="1856187"/>
          </a:xfrm>
          <a:prstGeom prst="rect">
            <a:avLst/>
          </a:prstGeom>
          <a:noFill/>
          <a:ln>
            <a:noFill/>
          </a:ln>
        </p:spPr>
      </p:pic>
      <p:pic>
        <p:nvPicPr>
          <p:cNvPr descr="Ashmole Primary School on X: &quot;Music Masters Winter Concert 2024. Our music  programme is truly one of a kind, providing our with opportunities to  explore, develop, and shine as young musicians. @UKMusicMasters" id="203" name="Google Shape;203;p6"/>
          <p:cNvPicPr preferRelativeResize="0"/>
          <p:nvPr/>
        </p:nvPicPr>
        <p:blipFill rotWithShape="1">
          <a:blip r:embed="rId5">
            <a:alphaModFix/>
          </a:blip>
          <a:srcRect b="0" l="0" r="0" t="0"/>
          <a:stretch/>
        </p:blipFill>
        <p:spPr>
          <a:xfrm>
            <a:off x="55525" y="2972850"/>
            <a:ext cx="2594450" cy="1945832"/>
          </a:xfrm>
          <a:prstGeom prst="rect">
            <a:avLst/>
          </a:prstGeom>
          <a:noFill/>
          <a:ln>
            <a:noFill/>
          </a:ln>
        </p:spPr>
      </p:pic>
      <p:sp>
        <p:nvSpPr>
          <p:cNvPr id="204" name="Google Shape;204;p6"/>
          <p:cNvSpPr txBox="1"/>
          <p:nvPr/>
        </p:nvSpPr>
        <p:spPr>
          <a:xfrm>
            <a:off x="2852125" y="1636675"/>
            <a:ext cx="6111600" cy="3414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900"/>
              <a:buFont typeface="Arial"/>
              <a:buNone/>
            </a:pPr>
            <a:r>
              <a:rPr b="0" i="0" lang="en-GB" sz="1900" u="none" cap="none" strike="noStrike">
                <a:solidFill>
                  <a:schemeClr val="dk1"/>
                </a:solidFill>
                <a:latin typeface="Century Gothic"/>
                <a:ea typeface="Century Gothic"/>
                <a:cs typeface="Century Gothic"/>
                <a:sym typeface="Century Gothic"/>
              </a:rPr>
              <a:t>Music Masters is an exceptional part of the curriculum at Ashmole because it gives every  child the opportunity to learn an instrument, regardless of  previous musical experience, and are on site from Tuesday-Friday.</a:t>
            </a:r>
            <a:endParaRPr b="0" i="0" sz="19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900"/>
              <a:buFont typeface="Arial"/>
              <a:buNone/>
            </a:pPr>
            <a:r>
              <a:rPr b="0" i="0" lang="en-GB" sz="1900" u="none" cap="none" strike="noStrike">
                <a:solidFill>
                  <a:schemeClr val="dk1"/>
                </a:solidFill>
                <a:latin typeface="Century Gothic"/>
                <a:ea typeface="Century Gothic"/>
                <a:cs typeface="Century Gothic"/>
                <a:sym typeface="Century Gothic"/>
              </a:rPr>
              <a:t>Rather than offering music as an optional extra, it is embedded within school life, ensuring all children can develop confidence, creativity and resilience through high-quality instrumental teaching.</a:t>
            </a:r>
            <a:endParaRPr b="0" i="0" sz="1900" u="none" cap="none" strike="noStrike">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f87f0d639a_0_2"/>
          <p:cNvSpPr txBox="1"/>
          <p:nvPr/>
        </p:nvSpPr>
        <p:spPr>
          <a:xfrm>
            <a:off x="4855235" y="1044391"/>
            <a:ext cx="41085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Music in Year </a:t>
            </a:r>
            <a:r>
              <a:rPr b="1" lang="en-GB" sz="3200">
                <a:solidFill>
                  <a:srgbClr val="002060"/>
                </a:solidFill>
                <a:latin typeface="Century Gothic"/>
                <a:ea typeface="Century Gothic"/>
                <a:cs typeface="Century Gothic"/>
                <a:sym typeface="Century Gothic"/>
              </a:rPr>
              <a:t>2</a:t>
            </a:r>
            <a:endParaRPr b="0" i="0" sz="1400" u="none" cap="none" strike="noStrike">
              <a:solidFill>
                <a:srgbClr val="000000"/>
              </a:solidFill>
              <a:latin typeface="Arial"/>
              <a:ea typeface="Arial"/>
              <a:cs typeface="Arial"/>
              <a:sym typeface="Arial"/>
            </a:endParaRPr>
          </a:p>
        </p:txBody>
      </p:sp>
      <p:grpSp>
        <p:nvGrpSpPr>
          <p:cNvPr id="210" name="Google Shape;210;g3f87f0d639a_0_2"/>
          <p:cNvGrpSpPr/>
          <p:nvPr/>
        </p:nvGrpSpPr>
        <p:grpSpPr>
          <a:xfrm>
            <a:off x="0" y="0"/>
            <a:ext cx="9144000" cy="1037108"/>
            <a:chOff x="0" y="0"/>
            <a:chExt cx="9144000" cy="1037108"/>
          </a:xfrm>
        </p:grpSpPr>
        <p:sp>
          <p:nvSpPr>
            <p:cNvPr id="211" name="Google Shape;211;g3f87f0d639a_0_2"/>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12" name="Google Shape;212;g3f87f0d639a_0_2"/>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213" name="Google Shape;213;g3f87f0d639a_0_2"/>
          <p:cNvSpPr txBox="1"/>
          <p:nvPr/>
        </p:nvSpPr>
        <p:spPr>
          <a:xfrm>
            <a:off x="5114725" y="1636675"/>
            <a:ext cx="3849000" cy="34257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900"/>
              <a:buFont typeface="Arial"/>
              <a:buNone/>
            </a:pPr>
            <a:r>
              <a:rPr b="0" i="0" lang="en-GB" sz="1900" u="none" cap="none" strike="noStrike">
                <a:solidFill>
                  <a:schemeClr val="dk1"/>
                </a:solidFill>
                <a:latin typeface="Century Gothic"/>
                <a:ea typeface="Century Gothic"/>
                <a:cs typeface="Century Gothic"/>
                <a:sym typeface="Century Gothic"/>
              </a:rPr>
              <a:t>This year, and new to Ashmole is </a:t>
            </a:r>
            <a:r>
              <a:rPr b="1" i="1" lang="en-GB" sz="1900" u="none" cap="none" strike="noStrike">
                <a:solidFill>
                  <a:schemeClr val="dk1"/>
                </a:solidFill>
                <a:latin typeface="Century Gothic"/>
                <a:ea typeface="Century Gothic"/>
                <a:cs typeface="Century Gothic"/>
                <a:sym typeface="Century Gothic"/>
              </a:rPr>
              <a:t>‘iRock’</a:t>
            </a:r>
            <a:r>
              <a:rPr b="0" i="0" lang="en-GB" sz="1900" u="none" cap="none" strike="noStrike">
                <a:solidFill>
                  <a:schemeClr val="dk1"/>
                </a:solidFill>
                <a:latin typeface="Century Gothic"/>
                <a:ea typeface="Century Gothic"/>
                <a:cs typeface="Century Gothic"/>
                <a:sym typeface="Century Gothic"/>
              </a:rPr>
              <a:t> who will be on site every Monday. Lessons are due to take place from Monday 14th September and if you have signed your child up to learn the guitar, drums, keyboard or vocals, you should have received confirmation of the timing of your child’s lesson.</a:t>
            </a:r>
            <a:endParaRPr b="0" i="0" sz="19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Century Gothic"/>
              <a:ea typeface="Century Gothic"/>
              <a:cs typeface="Century Gothic"/>
              <a:sym typeface="Century Gothic"/>
            </a:endParaRPr>
          </a:p>
          <a:p>
            <a:pPr indent="0" lvl="0" marL="0" marR="0" rtl="0" algn="just">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Century Gothic"/>
              <a:ea typeface="Century Gothic"/>
              <a:cs typeface="Century Gothic"/>
              <a:sym typeface="Century Gothic"/>
            </a:endParaRPr>
          </a:p>
        </p:txBody>
      </p:sp>
      <p:sp>
        <p:nvSpPr>
          <p:cNvPr id="214" name="Google Shape;214;g3f87f0d639a_0_2"/>
          <p:cNvSpPr txBox="1"/>
          <p:nvPr/>
        </p:nvSpPr>
        <p:spPr>
          <a:xfrm>
            <a:off x="111500" y="5116700"/>
            <a:ext cx="8916600" cy="1608300"/>
          </a:xfrm>
          <a:prstGeom prst="rect">
            <a:avLst/>
          </a:prstGeom>
          <a:solidFill>
            <a:srgbClr val="FF9900"/>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lt1"/>
                </a:solidFill>
                <a:latin typeface="Century Gothic"/>
                <a:ea typeface="Century Gothic"/>
                <a:cs typeface="Century Gothic"/>
                <a:sym typeface="Century Gothic"/>
              </a:rPr>
              <a:t>iRock is not just about the lessons — just like Music Masters, every term culminates in a special performance. Children prepare throughout the term for their concert, and this performance experience plays a key part in developing children's confidence, self-expression and pride in their achievements.</a:t>
            </a:r>
            <a:endParaRPr b="1" i="0" sz="1900" u="none" cap="none" strike="noStrike">
              <a:solidFill>
                <a:schemeClr val="lt1"/>
              </a:solidFill>
              <a:latin typeface="Century Gothic"/>
              <a:ea typeface="Century Gothic"/>
              <a:cs typeface="Century Gothic"/>
              <a:sym typeface="Century Gothic"/>
            </a:endParaRPr>
          </a:p>
        </p:txBody>
      </p:sp>
      <p:pic>
        <p:nvPicPr>
          <p:cNvPr id="215" name="Google Shape;215;g3f87f0d639a_0_2"/>
          <p:cNvPicPr preferRelativeResize="0"/>
          <p:nvPr/>
        </p:nvPicPr>
        <p:blipFill rotWithShape="1">
          <a:blip r:embed="rId4">
            <a:alphaModFix/>
          </a:blip>
          <a:srcRect b="0" l="0" r="0" t="0"/>
          <a:stretch/>
        </p:blipFill>
        <p:spPr>
          <a:xfrm>
            <a:off x="377663" y="1037100"/>
            <a:ext cx="3848923" cy="1608300"/>
          </a:xfrm>
          <a:prstGeom prst="rect">
            <a:avLst/>
          </a:prstGeom>
          <a:noFill/>
          <a:ln>
            <a:noFill/>
          </a:ln>
        </p:spPr>
      </p:pic>
      <p:pic>
        <p:nvPicPr>
          <p:cNvPr id="216" name="Google Shape;216;g3f87f0d639a_0_2"/>
          <p:cNvPicPr preferRelativeResize="0"/>
          <p:nvPr/>
        </p:nvPicPr>
        <p:blipFill rotWithShape="1">
          <a:blip r:embed="rId5">
            <a:alphaModFix/>
          </a:blip>
          <a:srcRect b="0" l="0" r="0" t="0"/>
          <a:stretch/>
        </p:blipFill>
        <p:spPr>
          <a:xfrm>
            <a:off x="184000" y="3655401"/>
            <a:ext cx="4799475" cy="12509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7"/>
          <p:cNvSpPr txBox="1"/>
          <p:nvPr/>
        </p:nvSpPr>
        <p:spPr>
          <a:xfrm>
            <a:off x="1451229" y="1039161"/>
            <a:ext cx="72008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Trips and Enrichment</a:t>
            </a:r>
            <a:endParaRPr b="0" i="0" sz="3200" u="none" cap="none" strike="noStrike">
              <a:solidFill>
                <a:srgbClr val="002060"/>
              </a:solidFill>
              <a:latin typeface="Century Gothic"/>
              <a:ea typeface="Century Gothic"/>
              <a:cs typeface="Century Gothic"/>
              <a:sym typeface="Century Gothic"/>
            </a:endParaRPr>
          </a:p>
        </p:txBody>
      </p:sp>
      <p:grpSp>
        <p:nvGrpSpPr>
          <p:cNvPr id="222" name="Google Shape;222;p7"/>
          <p:cNvGrpSpPr/>
          <p:nvPr/>
        </p:nvGrpSpPr>
        <p:grpSpPr>
          <a:xfrm>
            <a:off x="0" y="0"/>
            <a:ext cx="9144000" cy="1037108"/>
            <a:chOff x="0" y="0"/>
            <a:chExt cx="9144000" cy="1037108"/>
          </a:xfrm>
        </p:grpSpPr>
        <p:sp>
          <p:nvSpPr>
            <p:cNvPr id="223" name="Google Shape;223;p7"/>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24" name="Google Shape;224;p7"/>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225" name="Google Shape;225;p7"/>
          <p:cNvSpPr txBox="1"/>
          <p:nvPr/>
        </p:nvSpPr>
        <p:spPr>
          <a:xfrm>
            <a:off x="179500" y="1644550"/>
            <a:ext cx="3693000" cy="5325600"/>
          </a:xfrm>
          <a:prstGeom prst="rect">
            <a:avLst/>
          </a:prstGeom>
          <a:solidFill>
            <a:srgbClr val="FFC000"/>
          </a:solid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entury Gothic"/>
                <a:ea typeface="Century Gothic"/>
                <a:cs typeface="Century Gothic"/>
                <a:sym typeface="Century Gothic"/>
              </a:rPr>
              <a:t>Educational trips and visits will be used to support your child’s learning in class. </a:t>
            </a:r>
            <a:endParaRPr b="0" i="0" sz="14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chemeClr val="dk1"/>
              </a:buClr>
              <a:buSzPts val="2000"/>
              <a:buFont typeface="Arial"/>
              <a:buNone/>
            </a:pPr>
            <a:r>
              <a:t/>
            </a:r>
            <a:endParaRPr b="0" i="0" sz="2000" u="none" cap="none" strike="noStrike">
              <a:solidFill>
                <a:srgbClr val="002060"/>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entury Gothic"/>
                <a:ea typeface="Century Gothic"/>
                <a:cs typeface="Century Gothic"/>
                <a:sym typeface="Century Gothic"/>
              </a:rPr>
              <a:t>Trips usually take place during school hours and volunteers are normally needed.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060"/>
              </a:solidFill>
              <a:latin typeface="Century Gothic"/>
              <a:ea typeface="Century Gothic"/>
              <a:cs typeface="Century Gothic"/>
              <a:sym typeface="Century Gothic"/>
            </a:endParaRPr>
          </a:p>
          <a:p>
            <a:pPr indent="-457200" lvl="0" marL="45720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entury Gothic"/>
                <a:ea typeface="Century Gothic"/>
                <a:cs typeface="Century Gothic"/>
                <a:sym typeface="Century Gothic"/>
              </a:rPr>
              <a:t>We will always inform you of a trip due to take place by letter. </a:t>
            </a:r>
            <a:r>
              <a:rPr b="1" i="1" lang="en-GB" sz="2000" u="sng" cap="none" strike="noStrike">
                <a:solidFill>
                  <a:srgbClr val="002060"/>
                </a:solidFill>
                <a:latin typeface="Century Gothic"/>
                <a:ea typeface="Century Gothic"/>
                <a:cs typeface="Century Gothic"/>
                <a:sym typeface="Century Gothic"/>
              </a:rPr>
              <a:t>Permission slips are only required if a school trip extends beyond school hours.</a:t>
            </a:r>
            <a:endParaRPr b="1" i="1" sz="1800" u="sng" cap="none" strike="noStrike">
              <a:solidFill>
                <a:schemeClr val="dk1"/>
              </a:solidFill>
              <a:latin typeface="Calibri"/>
              <a:ea typeface="Calibri"/>
              <a:cs typeface="Calibri"/>
              <a:sym typeface="Calibri"/>
            </a:endParaRPr>
          </a:p>
        </p:txBody>
      </p:sp>
      <p:pic>
        <p:nvPicPr>
          <p:cNvPr id="226" name="Google Shape;226;p7"/>
          <p:cNvPicPr preferRelativeResize="0"/>
          <p:nvPr/>
        </p:nvPicPr>
        <p:blipFill rotWithShape="1">
          <a:blip r:embed="rId4">
            <a:alphaModFix/>
          </a:blip>
          <a:srcRect b="0" l="0" r="0" t="0"/>
          <a:stretch/>
        </p:blipFill>
        <p:spPr>
          <a:xfrm>
            <a:off x="4731475" y="1655087"/>
            <a:ext cx="3692996" cy="2775487"/>
          </a:xfrm>
          <a:prstGeom prst="rect">
            <a:avLst/>
          </a:prstGeom>
          <a:noFill/>
          <a:ln>
            <a:noFill/>
          </a:ln>
        </p:spPr>
      </p:pic>
      <p:pic>
        <p:nvPicPr>
          <p:cNvPr id="227" name="Google Shape;227;p7"/>
          <p:cNvPicPr preferRelativeResize="0"/>
          <p:nvPr/>
        </p:nvPicPr>
        <p:blipFill rotWithShape="1">
          <a:blip r:embed="rId5">
            <a:alphaModFix/>
          </a:blip>
          <a:srcRect b="0" l="0" r="0" t="0"/>
          <a:stretch/>
        </p:blipFill>
        <p:spPr>
          <a:xfrm>
            <a:off x="4164100" y="4461725"/>
            <a:ext cx="4675100" cy="24430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8"/>
          <p:cNvSpPr txBox="1"/>
          <p:nvPr/>
        </p:nvSpPr>
        <p:spPr>
          <a:xfrm>
            <a:off x="1043608" y="1182443"/>
            <a:ext cx="626469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Home Learning</a:t>
            </a:r>
            <a:endParaRPr b="0" i="0" sz="3200" u="none" cap="none" strike="noStrike">
              <a:solidFill>
                <a:srgbClr val="002060"/>
              </a:solidFill>
              <a:latin typeface="Century Gothic"/>
              <a:ea typeface="Century Gothic"/>
              <a:cs typeface="Century Gothic"/>
              <a:sym typeface="Century Gothic"/>
            </a:endParaRPr>
          </a:p>
        </p:txBody>
      </p:sp>
      <p:grpSp>
        <p:nvGrpSpPr>
          <p:cNvPr id="233" name="Google Shape;233;p8"/>
          <p:cNvGrpSpPr/>
          <p:nvPr/>
        </p:nvGrpSpPr>
        <p:grpSpPr>
          <a:xfrm>
            <a:off x="0" y="0"/>
            <a:ext cx="9144000" cy="1037108"/>
            <a:chOff x="0" y="0"/>
            <a:chExt cx="9144000" cy="1037108"/>
          </a:xfrm>
        </p:grpSpPr>
        <p:sp>
          <p:nvSpPr>
            <p:cNvPr id="234" name="Google Shape;234;p8"/>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35" name="Google Shape;235;p8"/>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id="236" name="Google Shape;236;p8"/>
          <p:cNvPicPr preferRelativeResize="0"/>
          <p:nvPr/>
        </p:nvPicPr>
        <p:blipFill rotWithShape="1">
          <a:blip r:embed="rId4">
            <a:alphaModFix/>
          </a:blip>
          <a:srcRect b="10834" l="2897" r="8317" t="6480"/>
          <a:stretch/>
        </p:blipFill>
        <p:spPr>
          <a:xfrm rot="5400000">
            <a:off x="6783522" y="3960767"/>
            <a:ext cx="2652936" cy="1853010"/>
          </a:xfrm>
          <a:prstGeom prst="rect">
            <a:avLst/>
          </a:prstGeom>
          <a:noFill/>
          <a:ln>
            <a:noFill/>
          </a:ln>
        </p:spPr>
      </p:pic>
      <p:sp>
        <p:nvSpPr>
          <p:cNvPr id="237" name="Google Shape;237;p8"/>
          <p:cNvSpPr txBox="1"/>
          <p:nvPr/>
        </p:nvSpPr>
        <p:spPr>
          <a:xfrm>
            <a:off x="251519" y="2020321"/>
            <a:ext cx="6912769" cy="424731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2060"/>
              </a:buClr>
              <a:buSzPts val="1800"/>
              <a:buFont typeface="Arial"/>
              <a:buChar char="•"/>
            </a:pPr>
            <a:r>
              <a:rPr b="0" i="0" lang="en-GB" sz="1800" u="none" cap="none" strike="noStrike">
                <a:solidFill>
                  <a:srgbClr val="002060"/>
                </a:solidFill>
                <a:latin typeface="Century Gothic"/>
                <a:ea typeface="Century Gothic"/>
                <a:cs typeface="Century Gothic"/>
                <a:sym typeface="Century Gothic"/>
              </a:rPr>
              <a:t>Home learning is sent home each </a:t>
            </a:r>
            <a:r>
              <a:rPr b="1" i="0" lang="en-GB" sz="1800" u="none" cap="none" strike="noStrike">
                <a:solidFill>
                  <a:srgbClr val="002060"/>
                </a:solidFill>
                <a:latin typeface="Century Gothic"/>
                <a:ea typeface="Century Gothic"/>
                <a:cs typeface="Century Gothic"/>
                <a:sym typeface="Century Gothic"/>
              </a:rPr>
              <a:t>Friday </a:t>
            </a:r>
            <a:r>
              <a:rPr b="0" i="0" lang="en-GB" sz="1800" u="none" cap="none" strike="noStrike">
                <a:solidFill>
                  <a:srgbClr val="002060"/>
                </a:solidFill>
                <a:latin typeface="Century Gothic"/>
                <a:ea typeface="Century Gothic"/>
                <a:cs typeface="Century Gothic"/>
                <a:sym typeface="Century Gothic"/>
              </a:rPr>
              <a:t>and should be returned the following </a:t>
            </a:r>
            <a:r>
              <a:rPr b="1" i="0" lang="en-GB" sz="1800" u="none" cap="none" strike="noStrike">
                <a:solidFill>
                  <a:srgbClr val="002060"/>
                </a:solidFill>
                <a:latin typeface="Century Gothic"/>
                <a:ea typeface="Century Gothic"/>
                <a:cs typeface="Century Gothic"/>
                <a:sym typeface="Century Gothic"/>
              </a:rPr>
              <a:t>Wednesday </a:t>
            </a:r>
            <a:r>
              <a:rPr b="0" i="0" lang="en-GB" sz="1800" u="none" cap="none" strike="noStrike">
                <a:solidFill>
                  <a:srgbClr val="002060"/>
                </a:solidFill>
                <a:latin typeface="Century Gothic"/>
                <a:ea typeface="Century Gothic"/>
                <a:cs typeface="Century Gothic"/>
                <a:sym typeface="Century Gothic"/>
              </a:rPr>
              <a:t>to be marked by the class teacher.</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206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2060"/>
              </a:buClr>
              <a:buSzPts val="1800"/>
              <a:buFont typeface="Arial"/>
              <a:buChar char="•"/>
            </a:pPr>
            <a:r>
              <a:rPr b="0" i="0" lang="en-GB" sz="1800" u="none" cap="none" strike="noStrike">
                <a:solidFill>
                  <a:srgbClr val="002060"/>
                </a:solidFill>
                <a:latin typeface="Century Gothic"/>
                <a:ea typeface="Century Gothic"/>
                <a:cs typeface="Century Gothic"/>
                <a:sym typeface="Century Gothic"/>
              </a:rPr>
              <a:t>Every week, your child will receive a Maths and SPaG task linked to the weeks learning focus.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206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2060"/>
              </a:buClr>
              <a:buSzPts val="1800"/>
              <a:buFont typeface="Arial"/>
              <a:buChar char="•"/>
            </a:pPr>
            <a:r>
              <a:rPr b="0" i="0" lang="en-GB" sz="1800" u="none" cap="none" strike="noStrike">
                <a:solidFill>
                  <a:srgbClr val="002060"/>
                </a:solidFill>
                <a:latin typeface="Century Gothic"/>
                <a:ea typeface="Century Gothic"/>
                <a:cs typeface="Century Gothic"/>
                <a:sym typeface="Century Gothic"/>
              </a:rPr>
              <a:t>There will also be a spelling list of words for your child to learn. They will be assessed on this the following Friday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sng" cap="none" strike="noStrike">
              <a:solidFill>
                <a:srgbClr val="00206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2060"/>
              </a:buClr>
              <a:buSzPts val="1800"/>
              <a:buFont typeface="Arial"/>
              <a:buChar char="•"/>
            </a:pPr>
            <a:r>
              <a:rPr b="0" i="0" lang="en-GB" sz="1800" u="none" cap="none" strike="noStrike">
                <a:solidFill>
                  <a:srgbClr val="002060"/>
                </a:solidFill>
                <a:latin typeface="Century Gothic"/>
                <a:ea typeface="Century Gothic"/>
                <a:cs typeface="Century Gothic"/>
                <a:sym typeface="Century Gothic"/>
              </a:rPr>
              <a:t>If you need any support with home learning, please do let us know!</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206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2060"/>
              </a:buClr>
              <a:buSzPts val="1800"/>
              <a:buFont typeface="Arial"/>
              <a:buChar char="•"/>
            </a:pPr>
            <a:r>
              <a:rPr b="0" i="0" lang="en-GB" sz="1800" u="none" cap="none" strike="noStrike">
                <a:solidFill>
                  <a:srgbClr val="002060"/>
                </a:solidFill>
                <a:latin typeface="Century Gothic"/>
                <a:ea typeface="Century Gothic"/>
                <a:cs typeface="Century Gothic"/>
                <a:sym typeface="Century Gothic"/>
              </a:rPr>
              <a:t>We will speak with you if we notice that home learning is </a:t>
            </a:r>
            <a:r>
              <a:rPr b="1" i="0" lang="en-GB" sz="1800" u="sng" cap="none" strike="noStrike">
                <a:solidFill>
                  <a:srgbClr val="002060"/>
                </a:solidFill>
                <a:latin typeface="Century Gothic"/>
                <a:ea typeface="Century Gothic"/>
                <a:cs typeface="Century Gothic"/>
                <a:sym typeface="Century Gothic"/>
              </a:rPr>
              <a:t>consistently</a:t>
            </a:r>
            <a:r>
              <a:rPr b="0" i="0" lang="en-GB" sz="1800" u="none" cap="none" strike="noStrike">
                <a:solidFill>
                  <a:srgbClr val="002060"/>
                </a:solidFill>
                <a:latin typeface="Century Gothic"/>
                <a:ea typeface="Century Gothic"/>
                <a:cs typeface="Century Gothic"/>
                <a:sym typeface="Century Gothic"/>
              </a:rPr>
              <a:t> not being completed.</a:t>
            </a:r>
            <a:endParaRPr b="0" i="0" sz="1400" u="none" cap="none" strike="noStrike">
              <a:solidFill>
                <a:srgbClr val="000000"/>
              </a:solidFill>
              <a:latin typeface="Arial"/>
              <a:ea typeface="Arial"/>
              <a:cs typeface="Arial"/>
              <a:sym typeface="Arial"/>
            </a:endParaRPr>
          </a:p>
        </p:txBody>
      </p:sp>
      <p:pic>
        <p:nvPicPr>
          <p:cNvPr id="238" name="Google Shape;238;p8"/>
          <p:cNvPicPr preferRelativeResize="0"/>
          <p:nvPr/>
        </p:nvPicPr>
        <p:blipFill rotWithShape="1">
          <a:blip r:embed="rId5">
            <a:alphaModFix/>
          </a:blip>
          <a:srcRect b="0" l="0" r="0" t="0"/>
          <a:stretch/>
        </p:blipFill>
        <p:spPr>
          <a:xfrm>
            <a:off x="6845141" y="1181023"/>
            <a:ext cx="2298859" cy="138408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9"/>
          <p:cNvSpPr txBox="1"/>
          <p:nvPr/>
        </p:nvSpPr>
        <p:spPr>
          <a:xfrm>
            <a:off x="971600" y="1028089"/>
            <a:ext cx="72008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School Attendance </a:t>
            </a:r>
            <a:endParaRPr b="0" i="0" sz="3200" u="none" cap="none" strike="noStrike">
              <a:solidFill>
                <a:srgbClr val="002060"/>
              </a:solidFill>
              <a:latin typeface="Century Gothic"/>
              <a:ea typeface="Century Gothic"/>
              <a:cs typeface="Century Gothic"/>
              <a:sym typeface="Century Gothic"/>
            </a:endParaRPr>
          </a:p>
        </p:txBody>
      </p:sp>
      <p:grpSp>
        <p:nvGrpSpPr>
          <p:cNvPr id="244" name="Google Shape;244;p9"/>
          <p:cNvGrpSpPr/>
          <p:nvPr/>
        </p:nvGrpSpPr>
        <p:grpSpPr>
          <a:xfrm>
            <a:off x="0" y="0"/>
            <a:ext cx="9144000" cy="1037108"/>
            <a:chOff x="0" y="0"/>
            <a:chExt cx="9144000" cy="1037108"/>
          </a:xfrm>
        </p:grpSpPr>
        <p:sp>
          <p:nvSpPr>
            <p:cNvPr id="245" name="Google Shape;245;p9"/>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46" name="Google Shape;246;p9"/>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247" name="Google Shape;247;p9"/>
          <p:cNvSpPr/>
          <p:nvPr/>
        </p:nvSpPr>
        <p:spPr>
          <a:xfrm>
            <a:off x="72900" y="1613375"/>
            <a:ext cx="6793800" cy="103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0" i="0" lang="en-GB" sz="2000" u="none" cap="none" strike="noStrike">
                <a:solidFill>
                  <a:srgbClr val="002060"/>
                </a:solidFill>
                <a:latin typeface="Century Gothic"/>
                <a:ea typeface="Century Gothic"/>
                <a:cs typeface="Century Gothic"/>
                <a:sym typeface="Century Gothic"/>
              </a:rPr>
              <a:t>Regular attendance is one of the biggest factors in ensuring children achieve their full potential both academically and socially.</a:t>
            </a:r>
            <a:endParaRPr b="0" i="0" sz="2400" u="none" cap="none" strike="noStrike">
              <a:solidFill>
                <a:srgbClr val="002060"/>
              </a:solidFill>
              <a:latin typeface="Century Gothic"/>
              <a:ea typeface="Century Gothic"/>
              <a:cs typeface="Century Gothic"/>
              <a:sym typeface="Century Gothic"/>
            </a:endParaRPr>
          </a:p>
        </p:txBody>
      </p:sp>
      <p:pic>
        <p:nvPicPr>
          <p:cNvPr id="248" name="Google Shape;248;p9"/>
          <p:cNvPicPr preferRelativeResize="0"/>
          <p:nvPr/>
        </p:nvPicPr>
        <p:blipFill rotWithShape="1">
          <a:blip r:embed="rId4">
            <a:alphaModFix/>
          </a:blip>
          <a:srcRect b="0" l="0" r="0" t="0"/>
          <a:stretch/>
        </p:blipFill>
        <p:spPr>
          <a:xfrm>
            <a:off x="7021000" y="1037100"/>
            <a:ext cx="2123000" cy="1416625"/>
          </a:xfrm>
          <a:prstGeom prst="rect">
            <a:avLst/>
          </a:prstGeom>
          <a:noFill/>
          <a:ln>
            <a:noFill/>
          </a:ln>
        </p:spPr>
      </p:pic>
      <p:sp>
        <p:nvSpPr>
          <p:cNvPr id="249" name="Google Shape;249;p9"/>
          <p:cNvSpPr txBox="1"/>
          <p:nvPr/>
        </p:nvSpPr>
        <p:spPr>
          <a:xfrm>
            <a:off x="72900" y="2650975"/>
            <a:ext cx="8659500" cy="393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sng" cap="none" strike="noStrike">
                <a:solidFill>
                  <a:schemeClr val="dk1"/>
                </a:solidFill>
                <a:latin typeface="Century Gothic"/>
                <a:ea typeface="Century Gothic"/>
                <a:cs typeface="Century Gothic"/>
                <a:sym typeface="Century Gothic"/>
              </a:rPr>
              <a:t>As a reminder:</a:t>
            </a:r>
            <a:endParaRPr b="1" i="0" sz="1800" u="sng"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GB" sz="1800" u="none" cap="none" strike="noStrike">
                <a:solidFill>
                  <a:schemeClr val="dk1"/>
                </a:solidFill>
                <a:latin typeface="Century Gothic"/>
                <a:ea typeface="Century Gothic"/>
                <a:cs typeface="Century Gothic"/>
                <a:sym typeface="Century Gothic"/>
              </a:rPr>
              <a:t>School starts promptly at 9:00am, with registers taken at 9:05am. Please ensure your child arrives on time each day, ready to learn.</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GB" sz="1800" u="none" cap="none" strike="noStrike">
                <a:solidFill>
                  <a:schemeClr val="dk1"/>
                </a:solidFill>
                <a:latin typeface="Century Gothic"/>
                <a:ea typeface="Century Gothic"/>
                <a:cs typeface="Century Gothic"/>
                <a:sym typeface="Century Gothic"/>
              </a:rPr>
              <a:t>Children arriving after 9:05am must report to the school office and will be marked as late.</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GB" sz="1800" u="none" cap="none" strike="noStrike">
                <a:solidFill>
                  <a:schemeClr val="dk1"/>
                </a:solidFill>
                <a:latin typeface="Century Gothic"/>
                <a:ea typeface="Century Gothic"/>
                <a:cs typeface="Century Gothic"/>
                <a:sym typeface="Century Gothic"/>
              </a:rPr>
              <a:t>Medical appointments should be arranged outside of the school day wherever possible. If your child needs to attend an appointment during school hours, proof of the appointment must be provided. Without this evidence, the absence will be recorded as unauthorised.</a:t>
            </a:r>
            <a:endParaRPr b="0" i="0" sz="1800" u="none" cap="none" strike="noStrike">
              <a:solidFill>
                <a:schemeClr val="dk1"/>
              </a:solidFill>
              <a:latin typeface="Century Gothic"/>
              <a:ea typeface="Century Gothic"/>
              <a:cs typeface="Century Gothic"/>
              <a:sym typeface="Century Gothic"/>
            </a:endParaRPr>
          </a:p>
          <a:p>
            <a:pPr indent="-342900" lvl="0" marL="457200" marR="0" rtl="0" algn="l">
              <a:lnSpc>
                <a:spcPct val="100000"/>
              </a:lnSpc>
              <a:spcBef>
                <a:spcPts val="0"/>
              </a:spcBef>
              <a:spcAft>
                <a:spcPts val="0"/>
              </a:spcAft>
              <a:buClr>
                <a:schemeClr val="dk1"/>
              </a:buClr>
              <a:buSzPts val="1800"/>
              <a:buFont typeface="Century Gothic"/>
              <a:buChar char="●"/>
            </a:pPr>
            <a:r>
              <a:rPr b="0" i="0" lang="en-GB" sz="1800" u="none" cap="none" strike="noStrike">
                <a:solidFill>
                  <a:schemeClr val="dk1"/>
                </a:solidFill>
                <a:latin typeface="Century Gothic"/>
                <a:ea typeface="Century Gothic"/>
                <a:cs typeface="Century Gothic"/>
                <a:sym typeface="Century Gothic"/>
              </a:rPr>
              <a:t>Holidays during term time cannot be authorised except in exceptional circumstances, in line with national guidance.</a:t>
            </a:r>
            <a:endParaRPr b="0" i="0" sz="18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g3f8c94e2bc6_0_88"/>
          <p:cNvPicPr preferRelativeResize="0"/>
          <p:nvPr/>
        </p:nvPicPr>
        <p:blipFill rotWithShape="1">
          <a:blip r:embed="rId3">
            <a:alphaModFix/>
          </a:blip>
          <a:srcRect b="0" l="0" r="0" t="0"/>
          <a:stretch/>
        </p:blipFill>
        <p:spPr>
          <a:xfrm>
            <a:off x="7322418" y="3428972"/>
            <a:ext cx="1207719" cy="905790"/>
          </a:xfrm>
          <a:prstGeom prst="rect">
            <a:avLst/>
          </a:prstGeom>
          <a:noFill/>
          <a:ln>
            <a:noFill/>
          </a:ln>
        </p:spPr>
      </p:pic>
      <p:sp>
        <p:nvSpPr>
          <p:cNvPr descr="https://mail.lgflmail.org/owa/service.svc/s/GetFileAttachment?id=AQMkADAxZGE3ZGE0LWM1ZTctNGE5ZC05NGI4LWZjZjhkZTUxZTZiZgBGAAADCg9hPiGwwEiyM2biInDxnwcASIc%2FqhjhqUOgENsQi7lghwAAAgEMAAAASIc%2FqhjhqUOgENsQi7lghwADnNns2QAAAAESABAAcxk4Y3VfD0K7URRD1eUFQg%3D%3D&amp;X-OWA-CANARY=LV5HD390yU2omImm8z2ihGS0kbkrYNoIoPY-CTRhKtfj_ppY6xK7ig9PF2tGqcbaboIWMO3nCuk." id="255" name="Google Shape;255;g3f8c94e2bc6_0_88"/>
          <p:cNvSpPr/>
          <p:nvPr/>
        </p:nvSpPr>
        <p:spPr>
          <a:xfrm>
            <a:off x="1259681" y="748903"/>
            <a:ext cx="228600" cy="228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256" name="Google Shape;256;g3f8c94e2bc6_0_88"/>
          <p:cNvSpPr txBox="1"/>
          <p:nvPr/>
        </p:nvSpPr>
        <p:spPr>
          <a:xfrm>
            <a:off x="7248721" y="2125936"/>
            <a:ext cx="1355100" cy="7389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chemeClr val="dk1"/>
                </a:solidFill>
                <a:latin typeface="Century Gothic"/>
                <a:ea typeface="Century Gothic"/>
                <a:cs typeface="Century Gothic"/>
                <a:sym typeface="Century Gothic"/>
              </a:rPr>
              <a:t>Buddy Reading! </a:t>
            </a:r>
            <a:endParaRPr b="0" i="0" sz="1400" u="none" cap="none" strike="noStrike">
              <a:solidFill>
                <a:srgbClr val="000000"/>
              </a:solidFill>
              <a:latin typeface="Arial"/>
              <a:ea typeface="Arial"/>
              <a:cs typeface="Arial"/>
              <a:sym typeface="Arial"/>
            </a:endParaRPr>
          </a:p>
        </p:txBody>
      </p:sp>
      <p:pic>
        <p:nvPicPr>
          <p:cNvPr descr="R:\7. Logo and Letterhead 2017 2018\Logos\1 -Essential Logos 2017\Ashmole_Logo_2017_Gold.jpg" id="257" name="Google Shape;257;g3f8c94e2bc6_0_88"/>
          <p:cNvPicPr preferRelativeResize="0"/>
          <p:nvPr/>
        </p:nvPicPr>
        <p:blipFill rotWithShape="1">
          <a:blip r:embed="rId4">
            <a:alphaModFix/>
          </a:blip>
          <a:srcRect b="0" l="0" r="0" t="0"/>
          <a:stretch/>
        </p:blipFill>
        <p:spPr>
          <a:xfrm>
            <a:off x="8106892" y="0"/>
            <a:ext cx="777831" cy="777831"/>
          </a:xfrm>
          <a:prstGeom prst="rect">
            <a:avLst/>
          </a:prstGeom>
          <a:noFill/>
          <a:ln>
            <a:noFill/>
          </a:ln>
        </p:spPr>
      </p:pic>
      <p:grpSp>
        <p:nvGrpSpPr>
          <p:cNvPr id="258" name="Google Shape;258;g3f8c94e2bc6_0_88"/>
          <p:cNvGrpSpPr/>
          <p:nvPr/>
        </p:nvGrpSpPr>
        <p:grpSpPr>
          <a:xfrm>
            <a:off x="0" y="0"/>
            <a:ext cx="9144000" cy="1037108"/>
            <a:chOff x="0" y="0"/>
            <a:chExt cx="9144000" cy="1037108"/>
          </a:xfrm>
        </p:grpSpPr>
        <p:sp>
          <p:nvSpPr>
            <p:cNvPr id="259" name="Google Shape;259;g3f8c94e2bc6_0_88"/>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60" name="Google Shape;260;g3f8c94e2bc6_0_88"/>
            <p:cNvPicPr preferRelativeResize="0"/>
            <p:nvPr/>
          </p:nvPicPr>
          <p:blipFill rotWithShape="1">
            <a:blip r:embed="rId4">
              <a:alphaModFix/>
            </a:blip>
            <a:srcRect b="0" l="0" r="0" t="0"/>
            <a:stretch/>
          </p:blipFill>
          <p:spPr>
            <a:xfrm>
              <a:off x="8106892" y="0"/>
              <a:ext cx="1037108" cy="1037108"/>
            </a:xfrm>
            <a:prstGeom prst="rect">
              <a:avLst/>
            </a:prstGeom>
            <a:noFill/>
            <a:ln>
              <a:noFill/>
            </a:ln>
          </p:spPr>
        </p:pic>
      </p:grpSp>
      <p:sp>
        <p:nvSpPr>
          <p:cNvPr id="261" name="Google Shape;261;g3f8c94e2bc6_0_88"/>
          <p:cNvSpPr txBox="1"/>
          <p:nvPr/>
        </p:nvSpPr>
        <p:spPr>
          <a:xfrm>
            <a:off x="971600" y="1028089"/>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Reading in Year 2</a:t>
            </a:r>
            <a:endParaRPr b="0" i="0" sz="3200" u="none" cap="none" strike="noStrike">
              <a:solidFill>
                <a:srgbClr val="002060"/>
              </a:solidFill>
              <a:latin typeface="Century Gothic"/>
              <a:ea typeface="Century Gothic"/>
              <a:cs typeface="Century Gothic"/>
              <a:sym typeface="Century Gothic"/>
            </a:endParaRPr>
          </a:p>
        </p:txBody>
      </p:sp>
      <p:pic>
        <p:nvPicPr>
          <p:cNvPr id="262" name="Google Shape;262;g3f8c94e2bc6_0_88" title="Screenshot 2026-09-07 at 16.38.47.png"/>
          <p:cNvPicPr preferRelativeResize="0"/>
          <p:nvPr/>
        </p:nvPicPr>
        <p:blipFill rotWithShape="1">
          <a:blip r:embed="rId5">
            <a:alphaModFix/>
          </a:blip>
          <a:srcRect b="0" l="0" r="0" t="0"/>
          <a:stretch/>
        </p:blipFill>
        <p:spPr>
          <a:xfrm>
            <a:off x="7248713" y="4815167"/>
            <a:ext cx="1578100" cy="1439150"/>
          </a:xfrm>
          <a:prstGeom prst="rect">
            <a:avLst/>
          </a:prstGeom>
          <a:noFill/>
          <a:ln>
            <a:noFill/>
          </a:ln>
        </p:spPr>
      </p:pic>
      <p:sp>
        <p:nvSpPr>
          <p:cNvPr id="263" name="Google Shape;263;g3f8c94e2bc6_0_88"/>
          <p:cNvSpPr txBox="1"/>
          <p:nvPr/>
        </p:nvSpPr>
        <p:spPr>
          <a:xfrm>
            <a:off x="0" y="1858500"/>
            <a:ext cx="72801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dk2"/>
                </a:solidFill>
                <a:latin typeface="Calibri"/>
                <a:ea typeface="Calibri"/>
                <a:cs typeface="Calibri"/>
                <a:sym typeface="Calibri"/>
              </a:rPr>
              <a:t>Each child will receive a reading book from the Little Wandle scheme every week. This is matched to their phonic knowledge and they should be able to read it almost fluently.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dk2"/>
                </a:solidFill>
                <a:latin typeface="Calibri"/>
                <a:ea typeface="Calibri"/>
                <a:cs typeface="Calibri"/>
                <a:sym typeface="Calibri"/>
              </a:rPr>
              <a:t>Your child will read to an adult twice a week in school. Please listen to them read at home every day and write at least one comment in their Reading Record every week. </a:t>
            </a:r>
            <a:endParaRPr b="1" i="0" sz="2400" u="none" cap="none" strike="noStrike">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chemeClr val="dk2"/>
                </a:solidFill>
                <a:latin typeface="Calibri"/>
                <a:ea typeface="Calibri"/>
                <a:cs typeface="Calibri"/>
                <a:sym typeface="Calibri"/>
              </a:rPr>
              <a:t>Books will be changed on a Friday.</a:t>
            </a:r>
            <a:endParaRPr b="1" i="0" sz="2400" u="none" cap="none" strike="noStrike">
              <a:solidFill>
                <a:schemeClr val="dk2"/>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3fa00bec4ed_0_0"/>
          <p:cNvSpPr txBox="1"/>
          <p:nvPr/>
        </p:nvSpPr>
        <p:spPr>
          <a:xfrm>
            <a:off x="448887" y="2074688"/>
            <a:ext cx="5563200" cy="4340700"/>
          </a:xfrm>
          <a:prstGeom prst="rect">
            <a:avLst/>
          </a:prstGeom>
          <a:noFill/>
          <a:ln>
            <a:noFill/>
          </a:ln>
        </p:spPr>
        <p:txBody>
          <a:bodyPr anchorCtr="0" anchor="t" bIns="45700" lIns="91425" spcFirstLastPara="1" rIns="91425" wrap="square" tIns="45700">
            <a:spAutoFit/>
          </a:bodyPr>
          <a:lstStyle/>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Interventions are used to support children in various areas of learning.</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Usually delivered to a small group during the school day at a time which is least disruptive to other learning.</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Children may be identified for an intervention based on observations or evidence from learning in books or assessments.</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Parents will be informed if their child is attending an intervention by the class teacher and through a termly letter.</a:t>
            </a:r>
            <a:endParaRPr b="1" i="0" sz="2300" u="none" cap="none" strike="noStrike">
              <a:solidFill>
                <a:schemeClr val="dk2"/>
              </a:solidFill>
              <a:latin typeface="Calibri"/>
              <a:ea typeface="Calibri"/>
              <a:cs typeface="Calibri"/>
              <a:sym typeface="Calibri"/>
            </a:endParaRPr>
          </a:p>
        </p:txBody>
      </p:sp>
      <p:sp>
        <p:nvSpPr>
          <p:cNvPr descr="https://mail.lgflmail.org/owa/service.svc/s/GetFileAttachment?id=AQMkADAxZGE3ZGE0LWM1ZTctNGE5ZC05NGI4LWZjZjhkZTUxZTZiZgBGAAADCg9hPiGwwEiyM2biInDxnwcASIc%2FqhjhqUOgENsQi7lghwAAAgEMAAAASIc%2FqhjhqUOgENsQi7lghwADnNns2QAAAAESABAAcxk4Y3VfD0K7URRD1eUFQg%3D%3D&amp;X-OWA-CANARY=LV5HD390yU2omImm8z2ihGS0kbkrYNoIoPY-CTRhKtfj_ppY6xK7ig9PF2tGqcbaboIWMO3nCuk." id="269" name="Google Shape;269;g3fa00bec4ed_0_0"/>
          <p:cNvSpPr/>
          <p:nvPr/>
        </p:nvSpPr>
        <p:spPr>
          <a:xfrm>
            <a:off x="1259681" y="748903"/>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descr="R:\7. Logo and Letterhead 2017 2018\Logos\1 -Essential Logos 2017\Ashmole_Logo_2017_Gold.jpg" id="270" name="Google Shape;270;g3fa00bec4ed_0_0"/>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nvGrpSpPr>
          <p:cNvPr id="271" name="Google Shape;271;g3fa00bec4ed_0_0"/>
          <p:cNvGrpSpPr/>
          <p:nvPr/>
        </p:nvGrpSpPr>
        <p:grpSpPr>
          <a:xfrm>
            <a:off x="0" y="0"/>
            <a:ext cx="9144000" cy="1037108"/>
            <a:chOff x="0" y="0"/>
            <a:chExt cx="9144000" cy="1037108"/>
          </a:xfrm>
        </p:grpSpPr>
        <p:sp>
          <p:nvSpPr>
            <p:cNvPr id="272" name="Google Shape;272;g3fa00bec4ed_0_0"/>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73" name="Google Shape;273;g3fa00bec4ed_0_0"/>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274" name="Google Shape;274;g3fa00bec4ed_0_0"/>
          <p:cNvSpPr txBox="1"/>
          <p:nvPr/>
        </p:nvSpPr>
        <p:spPr>
          <a:xfrm>
            <a:off x="971600" y="1028089"/>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Interventions</a:t>
            </a:r>
            <a:endParaRPr b="0" i="0" sz="3200" u="none" cap="none" strike="noStrike">
              <a:solidFill>
                <a:srgbClr val="002060"/>
              </a:solidFill>
              <a:latin typeface="Century Gothic"/>
              <a:ea typeface="Century Gothic"/>
              <a:cs typeface="Century Gothic"/>
              <a:sym typeface="Century Gothic"/>
            </a:endParaRPr>
          </a:p>
        </p:txBody>
      </p:sp>
      <p:pic>
        <p:nvPicPr>
          <p:cNvPr id="275" name="Google Shape;275;g3fa00bec4ed_0_0"/>
          <p:cNvPicPr preferRelativeResize="0"/>
          <p:nvPr/>
        </p:nvPicPr>
        <p:blipFill rotWithShape="1">
          <a:blip r:embed="rId4">
            <a:alphaModFix/>
          </a:blip>
          <a:srcRect b="0" l="0" r="0" t="0"/>
          <a:stretch/>
        </p:blipFill>
        <p:spPr>
          <a:xfrm>
            <a:off x="7197075" y="1765495"/>
            <a:ext cx="1475726" cy="1122125"/>
          </a:xfrm>
          <a:prstGeom prst="rect">
            <a:avLst/>
          </a:prstGeom>
          <a:noFill/>
          <a:ln>
            <a:noFill/>
          </a:ln>
        </p:spPr>
      </p:pic>
      <p:pic>
        <p:nvPicPr>
          <p:cNvPr id="276" name="Google Shape;276;g3fa00bec4ed_0_0"/>
          <p:cNvPicPr preferRelativeResize="0"/>
          <p:nvPr/>
        </p:nvPicPr>
        <p:blipFill rotWithShape="1">
          <a:blip r:embed="rId5">
            <a:alphaModFix/>
          </a:blip>
          <a:srcRect b="0" l="0" r="0" t="0"/>
          <a:stretch/>
        </p:blipFill>
        <p:spPr>
          <a:xfrm>
            <a:off x="6383650" y="3040025"/>
            <a:ext cx="1122125" cy="1122125"/>
          </a:xfrm>
          <a:prstGeom prst="rect">
            <a:avLst/>
          </a:prstGeom>
          <a:noFill/>
          <a:ln>
            <a:noFill/>
          </a:ln>
        </p:spPr>
      </p:pic>
      <p:pic>
        <p:nvPicPr>
          <p:cNvPr id="277" name="Google Shape;277;g3fa00bec4ed_0_0"/>
          <p:cNvPicPr preferRelativeResize="0"/>
          <p:nvPr/>
        </p:nvPicPr>
        <p:blipFill rotWithShape="1">
          <a:blip r:embed="rId6">
            <a:alphaModFix/>
          </a:blip>
          <a:srcRect b="0" l="0" r="0" t="0"/>
          <a:stretch/>
        </p:blipFill>
        <p:spPr>
          <a:xfrm>
            <a:off x="7596457" y="4275850"/>
            <a:ext cx="993524" cy="993524"/>
          </a:xfrm>
          <a:prstGeom prst="rect">
            <a:avLst/>
          </a:prstGeom>
          <a:noFill/>
          <a:ln>
            <a:noFill/>
          </a:ln>
        </p:spPr>
      </p:pic>
      <p:pic>
        <p:nvPicPr>
          <p:cNvPr id="278" name="Google Shape;278;g3fa00bec4ed_0_0"/>
          <p:cNvPicPr preferRelativeResize="0"/>
          <p:nvPr/>
        </p:nvPicPr>
        <p:blipFill rotWithShape="1">
          <a:blip r:embed="rId7">
            <a:alphaModFix/>
          </a:blip>
          <a:srcRect b="0" l="0" r="0" t="16854"/>
          <a:stretch/>
        </p:blipFill>
        <p:spPr>
          <a:xfrm>
            <a:off x="6605650" y="5449700"/>
            <a:ext cx="900127" cy="11221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g3fa00bec4ed_0_24"/>
          <p:cNvSpPr txBox="1"/>
          <p:nvPr/>
        </p:nvSpPr>
        <p:spPr>
          <a:xfrm>
            <a:off x="448869" y="2074700"/>
            <a:ext cx="8141100" cy="2216400"/>
          </a:xfrm>
          <a:prstGeom prst="rect">
            <a:avLst/>
          </a:prstGeom>
          <a:solidFill>
            <a:srgbClr val="FFF2CC"/>
          </a:solidFill>
          <a:ln>
            <a:noFill/>
          </a:ln>
        </p:spPr>
        <p:txBody>
          <a:bodyPr anchorCtr="0" anchor="t" bIns="45700" lIns="91425" spcFirstLastPara="1" rIns="91425" wrap="square" tIns="45700">
            <a:spAutoFit/>
          </a:bodyPr>
          <a:lstStyle/>
          <a:p>
            <a:pPr indent="0" lvl="0" marL="45720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2"/>
                </a:solidFill>
                <a:latin typeface="Calibri"/>
                <a:ea typeface="Calibri"/>
                <a:cs typeface="Calibri"/>
                <a:sym typeface="Calibri"/>
              </a:rPr>
              <a:t>At Ashmole, we work with lots of different professionals who come into school at various times to support staff and pupils. </a:t>
            </a:r>
            <a:endParaRPr b="1" i="0" sz="2300" u="none" cap="none" strike="noStrike">
              <a:solidFill>
                <a:schemeClr val="dk2"/>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2"/>
                </a:solidFill>
                <a:latin typeface="Calibri"/>
                <a:ea typeface="Calibri"/>
                <a:cs typeface="Calibri"/>
                <a:sym typeface="Calibri"/>
              </a:rPr>
              <a:t>These professionals are frequent visitors:</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Kasia Leszkiewicz - Lambeth Autism Advisory Service</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William Bulman - Educational Psychologist</a:t>
            </a:r>
            <a:endParaRPr b="1" i="0" sz="2300" u="none" cap="none" strike="noStrike">
              <a:solidFill>
                <a:schemeClr val="dk2"/>
              </a:solidFill>
              <a:latin typeface="Calibri"/>
              <a:ea typeface="Calibri"/>
              <a:cs typeface="Calibri"/>
              <a:sym typeface="Calibri"/>
            </a:endParaRPr>
          </a:p>
          <a:p>
            <a:pPr indent="-374650" lvl="0" marL="457200" marR="0" rtl="0" algn="l">
              <a:lnSpc>
                <a:spcPct val="100000"/>
              </a:lnSpc>
              <a:spcBef>
                <a:spcPts val="0"/>
              </a:spcBef>
              <a:spcAft>
                <a:spcPts val="0"/>
              </a:spcAft>
              <a:buClr>
                <a:schemeClr val="dk2"/>
              </a:buClr>
              <a:buSzPts val="2300"/>
              <a:buFont typeface="Calibri"/>
              <a:buChar char="●"/>
            </a:pPr>
            <a:r>
              <a:rPr b="1" i="0" lang="en-GB" sz="2300" u="none" cap="none" strike="noStrike">
                <a:solidFill>
                  <a:schemeClr val="dk2"/>
                </a:solidFill>
                <a:latin typeface="Calibri"/>
                <a:ea typeface="Calibri"/>
                <a:cs typeface="Calibri"/>
                <a:sym typeface="Calibri"/>
              </a:rPr>
              <a:t>Rosie Metcalfe - Speech and Language therapist </a:t>
            </a:r>
            <a:endParaRPr b="1" i="0" sz="2300" u="none" cap="none" strike="noStrike">
              <a:solidFill>
                <a:schemeClr val="dk2"/>
              </a:solidFill>
              <a:latin typeface="Calibri"/>
              <a:ea typeface="Calibri"/>
              <a:cs typeface="Calibri"/>
              <a:sym typeface="Calibri"/>
            </a:endParaRPr>
          </a:p>
        </p:txBody>
      </p:sp>
      <p:sp>
        <p:nvSpPr>
          <p:cNvPr descr="https://mail.lgflmail.org/owa/service.svc/s/GetFileAttachment?id=AQMkADAxZGE3ZGE0LWM1ZTctNGE5ZC05NGI4LWZjZjhkZTUxZTZiZgBGAAADCg9hPiGwwEiyM2biInDxnwcASIc%2FqhjhqUOgENsQi7lghwAAAgEMAAAASIc%2FqhjhqUOgENsQi7lghwADnNns2QAAAAESABAAcxk4Y3VfD0K7URRD1eUFQg%3D%3D&amp;X-OWA-CANARY=LV5HD390yU2omImm8z2ihGS0kbkrYNoIoPY-CTRhKtfj_ppY6xK7ig9PF2tGqcbaboIWMO3nCuk." id="284" name="Google Shape;284;g3fa00bec4ed_0_24"/>
          <p:cNvSpPr/>
          <p:nvPr/>
        </p:nvSpPr>
        <p:spPr>
          <a:xfrm>
            <a:off x="1259681" y="748903"/>
            <a:ext cx="228600" cy="2286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pic>
        <p:nvPicPr>
          <p:cNvPr descr="R:\7. Logo and Letterhead 2017 2018\Logos\1 -Essential Logos 2017\Ashmole_Logo_2017_Gold.jpg" id="285" name="Google Shape;285;g3fa00bec4ed_0_24"/>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nvGrpSpPr>
          <p:cNvPr id="286" name="Google Shape;286;g3fa00bec4ed_0_24"/>
          <p:cNvGrpSpPr/>
          <p:nvPr/>
        </p:nvGrpSpPr>
        <p:grpSpPr>
          <a:xfrm>
            <a:off x="0" y="0"/>
            <a:ext cx="9144000" cy="1037108"/>
            <a:chOff x="0" y="0"/>
            <a:chExt cx="9144000" cy="1037108"/>
          </a:xfrm>
        </p:grpSpPr>
        <p:sp>
          <p:nvSpPr>
            <p:cNvPr id="287" name="Google Shape;287;g3fa00bec4ed_0_24"/>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288" name="Google Shape;288;g3fa00bec4ed_0_24"/>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289" name="Google Shape;289;g3fa00bec4ed_0_24"/>
          <p:cNvSpPr txBox="1"/>
          <p:nvPr/>
        </p:nvSpPr>
        <p:spPr>
          <a:xfrm>
            <a:off x="971600" y="1028089"/>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External Professionals</a:t>
            </a:r>
            <a:endParaRPr b="0" i="0" sz="3200" u="none" cap="none" strike="noStrike">
              <a:solidFill>
                <a:srgbClr val="002060"/>
              </a:solidFill>
              <a:latin typeface="Century Gothic"/>
              <a:ea typeface="Century Gothic"/>
              <a:cs typeface="Century Gothic"/>
              <a:sym typeface="Century Gothic"/>
            </a:endParaRPr>
          </a:p>
        </p:txBody>
      </p:sp>
      <p:sp>
        <p:nvSpPr>
          <p:cNvPr id="290" name="Google Shape;290;g3fa00bec4ed_0_24"/>
          <p:cNvSpPr txBox="1"/>
          <p:nvPr/>
        </p:nvSpPr>
        <p:spPr>
          <a:xfrm>
            <a:off x="9980325" y="2170250"/>
            <a:ext cx="30000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g3fa00bec4ed_0_24"/>
          <p:cNvSpPr txBox="1"/>
          <p:nvPr/>
        </p:nvSpPr>
        <p:spPr>
          <a:xfrm>
            <a:off x="7094425" y="4698063"/>
            <a:ext cx="1911900" cy="1788000"/>
          </a:xfrm>
          <a:prstGeom prst="rect">
            <a:avLst/>
          </a:prstGeom>
          <a:solidFill>
            <a:srgbClr val="FFF2CC"/>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1" lang="en-GB" sz="2600" u="none" cap="none" strike="noStrike">
                <a:solidFill>
                  <a:schemeClr val="dk1"/>
                </a:solidFill>
                <a:latin typeface="Calibri"/>
                <a:ea typeface="Calibri"/>
                <a:cs typeface="Calibri"/>
                <a:sym typeface="Calibri"/>
              </a:rPr>
              <a:t>For more information speak to Ms Coombs</a:t>
            </a:r>
            <a:endParaRPr b="1" i="1" sz="2600" u="none" cap="none" strike="noStrike">
              <a:solidFill>
                <a:schemeClr val="dk1"/>
              </a:solidFill>
              <a:latin typeface="Calibri"/>
              <a:ea typeface="Calibri"/>
              <a:cs typeface="Calibri"/>
              <a:sym typeface="Calibri"/>
            </a:endParaRPr>
          </a:p>
        </p:txBody>
      </p:sp>
      <p:pic>
        <p:nvPicPr>
          <p:cNvPr id="292" name="Google Shape;292;g3fa00bec4ed_0_24"/>
          <p:cNvPicPr preferRelativeResize="0"/>
          <p:nvPr/>
        </p:nvPicPr>
        <p:blipFill rotWithShape="1">
          <a:blip r:embed="rId4">
            <a:alphaModFix/>
          </a:blip>
          <a:srcRect b="0" l="0" r="0" t="0"/>
          <a:stretch/>
        </p:blipFill>
        <p:spPr>
          <a:xfrm>
            <a:off x="4765975" y="4483888"/>
            <a:ext cx="1853932" cy="2216376"/>
          </a:xfrm>
          <a:prstGeom prst="rect">
            <a:avLst/>
          </a:prstGeom>
          <a:noFill/>
          <a:ln>
            <a:noFill/>
          </a:ln>
        </p:spPr>
      </p:pic>
      <p:pic>
        <p:nvPicPr>
          <p:cNvPr id="293" name="Google Shape;293;g3fa00bec4ed_0_24"/>
          <p:cNvPicPr preferRelativeResize="0"/>
          <p:nvPr/>
        </p:nvPicPr>
        <p:blipFill rotWithShape="1">
          <a:blip r:embed="rId5">
            <a:alphaModFix/>
          </a:blip>
          <a:srcRect b="0" l="0" r="0" t="0"/>
          <a:stretch/>
        </p:blipFill>
        <p:spPr>
          <a:xfrm>
            <a:off x="511525" y="4461013"/>
            <a:ext cx="1983093" cy="2262100"/>
          </a:xfrm>
          <a:prstGeom prst="rect">
            <a:avLst/>
          </a:prstGeom>
          <a:noFill/>
          <a:ln>
            <a:noFill/>
          </a:ln>
        </p:spPr>
      </p:pic>
      <p:pic>
        <p:nvPicPr>
          <p:cNvPr id="294" name="Google Shape;294;g3fa00bec4ed_0_24"/>
          <p:cNvPicPr preferRelativeResize="0"/>
          <p:nvPr/>
        </p:nvPicPr>
        <p:blipFill rotWithShape="1">
          <a:blip r:embed="rId6">
            <a:alphaModFix/>
          </a:blip>
          <a:srcRect b="0" l="0" r="0" t="5033"/>
          <a:stretch/>
        </p:blipFill>
        <p:spPr>
          <a:xfrm>
            <a:off x="2781025" y="4483863"/>
            <a:ext cx="1698550" cy="22164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1"/>
          <p:cNvSpPr txBox="1"/>
          <p:nvPr/>
        </p:nvSpPr>
        <p:spPr>
          <a:xfrm>
            <a:off x="971600" y="1037110"/>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Wraparound Care</a:t>
            </a:r>
            <a:endParaRPr b="0" i="0" sz="3200" u="none" cap="none" strike="noStrike">
              <a:solidFill>
                <a:srgbClr val="002060"/>
              </a:solidFill>
              <a:latin typeface="Century Gothic"/>
              <a:ea typeface="Century Gothic"/>
              <a:cs typeface="Century Gothic"/>
              <a:sym typeface="Century Gothic"/>
            </a:endParaRPr>
          </a:p>
        </p:txBody>
      </p:sp>
      <p:grpSp>
        <p:nvGrpSpPr>
          <p:cNvPr id="300" name="Google Shape;300;p11"/>
          <p:cNvGrpSpPr/>
          <p:nvPr/>
        </p:nvGrpSpPr>
        <p:grpSpPr>
          <a:xfrm>
            <a:off x="0" y="0"/>
            <a:ext cx="9144000" cy="1037108"/>
            <a:chOff x="0" y="0"/>
            <a:chExt cx="9144000" cy="1037108"/>
          </a:xfrm>
        </p:grpSpPr>
        <p:sp>
          <p:nvSpPr>
            <p:cNvPr id="301" name="Google Shape;301;p11"/>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02" name="Google Shape;302;p11"/>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303" name="Google Shape;303;p11"/>
          <p:cNvSpPr/>
          <p:nvPr/>
        </p:nvSpPr>
        <p:spPr>
          <a:xfrm>
            <a:off x="107500" y="1622100"/>
            <a:ext cx="8712900" cy="5096700"/>
          </a:xfrm>
          <a:prstGeom prst="rect">
            <a:avLst/>
          </a:prstGeom>
          <a:solidFill>
            <a:srgbClr val="FFC000"/>
          </a:solidFill>
          <a:ln>
            <a:noFill/>
          </a:ln>
        </p:spPr>
        <p:txBody>
          <a:bodyPr anchorCtr="0" anchor="t" bIns="45700" lIns="91425" spcFirstLastPara="1" rIns="91425" wrap="square" tIns="45700">
            <a:spAutoFit/>
          </a:bodyPr>
          <a:lstStyle/>
          <a:p>
            <a:pPr indent="0" lvl="1" marL="0" marR="0" rtl="0" algn="ctr">
              <a:lnSpc>
                <a:spcPct val="100000"/>
              </a:lnSpc>
              <a:spcBef>
                <a:spcPts val="0"/>
              </a:spcBef>
              <a:spcAft>
                <a:spcPts val="0"/>
              </a:spcAft>
              <a:buClr>
                <a:srgbClr val="000000"/>
              </a:buClr>
              <a:buSzPts val="1800"/>
              <a:buFont typeface="Arial"/>
              <a:buNone/>
            </a:pPr>
            <a:r>
              <a:rPr b="1" i="0" lang="en-GB" sz="1800" u="sng" cap="none" strike="noStrike">
                <a:solidFill>
                  <a:schemeClr val="dk1"/>
                </a:solidFill>
                <a:latin typeface="Century Gothic"/>
                <a:ea typeface="Century Gothic"/>
                <a:cs typeface="Century Gothic"/>
                <a:sym typeface="Century Gothic"/>
              </a:rPr>
              <a:t>Breakfast Club (8:00am – 9:00am)</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Our Breakfast Club provides a welcoming start to the school day. All bookings must be made through the school office and </a:t>
            </a:r>
            <a:r>
              <a:rPr b="1" i="0" lang="en-GB" sz="1800" u="sng" cap="none" strike="noStrike">
                <a:solidFill>
                  <a:schemeClr val="dk1"/>
                </a:solidFill>
                <a:latin typeface="Century Gothic"/>
                <a:ea typeface="Century Gothic"/>
                <a:cs typeface="Century Gothic"/>
                <a:sym typeface="Century Gothic"/>
              </a:rPr>
              <a:t>cannot be arranged directly with members of staff. </a:t>
            </a:r>
            <a:r>
              <a:rPr b="0" i="0" lang="en-GB" sz="1800" u="none" cap="none" strike="noStrike">
                <a:solidFill>
                  <a:schemeClr val="dk1"/>
                </a:solidFill>
                <a:latin typeface="Century Gothic"/>
                <a:ea typeface="Century Gothic"/>
                <a:cs typeface="Century Gothic"/>
                <a:sym typeface="Century Gothic"/>
              </a:rPr>
              <a:t>To help us plan staffing, bookings should be made at least two weeks in advance wherever possible.</a:t>
            </a:r>
            <a:endParaRPr b="0" i="0" sz="1800" u="none"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rPr b="1" i="0" lang="en-GB" sz="1800" u="sng" cap="none" strike="noStrike">
                <a:solidFill>
                  <a:schemeClr val="dk1"/>
                </a:solidFill>
                <a:latin typeface="Century Gothic"/>
                <a:ea typeface="Century Gothic"/>
                <a:cs typeface="Century Gothic"/>
                <a:sym typeface="Century Gothic"/>
              </a:rPr>
              <a:t>YPM After-School Club (3:30pm – 6:00pm)</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Our after-school provision is run by Young People Matter (YPM). Bookings should be made directly through their website: http://www.youngpeoplematter.org/</a:t>
            </a:r>
            <a:endParaRPr b="0" i="0" sz="1800" u="none"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rPr b="1" i="0" lang="en-GB" sz="1800" u="sng" cap="none" strike="noStrike">
                <a:solidFill>
                  <a:schemeClr val="dk1"/>
                </a:solidFill>
                <a:latin typeface="Century Gothic"/>
                <a:ea typeface="Century Gothic"/>
                <a:cs typeface="Century Gothic"/>
                <a:sym typeface="Century Gothic"/>
              </a:rPr>
              <a:t>After-School Activity Clubs</a:t>
            </a:r>
            <a:endParaRPr b="1" i="0" sz="1800" u="sng" cap="none" strike="noStrike">
              <a:solidFill>
                <a:schemeClr val="dk1"/>
              </a:solidFill>
              <a:latin typeface="Century Gothic"/>
              <a:ea typeface="Century Gothic"/>
              <a:cs typeface="Century Gothic"/>
              <a:sym typeface="Century Gothic"/>
            </a:endParaRPr>
          </a:p>
          <a:p>
            <a:pPr indent="0" lvl="1"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We offer a wide range of after-school clubs throughout the year, giving children the opportunity to develop new skills and interests. Information about available clubs and how to sign up will be sent to families by the school, via a Google Form each term.</a:t>
            </a:r>
            <a:endParaRPr b="0" i="0" sz="1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2060"/>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2"/>
          <p:cNvSpPr txBox="1"/>
          <p:nvPr/>
        </p:nvSpPr>
        <p:spPr>
          <a:xfrm>
            <a:off x="1731269" y="1167260"/>
            <a:ext cx="59046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PSA And School Fundraising</a:t>
            </a:r>
            <a:endParaRPr b="0" i="0" sz="3200" u="none" cap="none" strike="noStrike">
              <a:solidFill>
                <a:srgbClr val="002060"/>
              </a:solidFill>
              <a:latin typeface="Century Gothic"/>
              <a:ea typeface="Century Gothic"/>
              <a:cs typeface="Century Gothic"/>
              <a:sym typeface="Century Gothic"/>
            </a:endParaRPr>
          </a:p>
        </p:txBody>
      </p:sp>
      <p:grpSp>
        <p:nvGrpSpPr>
          <p:cNvPr id="309" name="Google Shape;309;p12"/>
          <p:cNvGrpSpPr/>
          <p:nvPr/>
        </p:nvGrpSpPr>
        <p:grpSpPr>
          <a:xfrm>
            <a:off x="0" y="0"/>
            <a:ext cx="9144000" cy="1037108"/>
            <a:chOff x="0" y="0"/>
            <a:chExt cx="9144000" cy="1037108"/>
          </a:xfrm>
        </p:grpSpPr>
        <p:sp>
          <p:nvSpPr>
            <p:cNvPr id="310" name="Google Shape;310;p12"/>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11" name="Google Shape;311;p12"/>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312" name="Google Shape;312;p12"/>
          <p:cNvSpPr txBox="1"/>
          <p:nvPr/>
        </p:nvSpPr>
        <p:spPr>
          <a:xfrm>
            <a:off x="395561" y="1752262"/>
            <a:ext cx="8352900" cy="5079600"/>
          </a:xfrm>
          <a:prstGeom prst="rect">
            <a:avLst/>
          </a:prstGeom>
          <a:solidFill>
            <a:schemeClr val="accen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dk1"/>
                </a:solidFill>
                <a:latin typeface="Century Gothic"/>
                <a:ea typeface="Century Gothic"/>
                <a:cs typeface="Century Gothic"/>
                <a:sym typeface="Century Gothic"/>
              </a:rPr>
              <a:t>Ashmole are very lucky to have an active and committed PSA (Parent Staff Association) who raise funds for the school to fund </a:t>
            </a:r>
            <a:r>
              <a:rPr lang="en-GB" sz="3600">
                <a:solidFill>
                  <a:schemeClr val="dk1"/>
                </a:solidFill>
                <a:latin typeface="Century Gothic"/>
                <a:ea typeface="Century Gothic"/>
                <a:cs typeface="Century Gothic"/>
                <a:sym typeface="Century Gothic"/>
              </a:rPr>
              <a:t>a trip later this year, as well as Poetry Day workshops.</a:t>
            </a:r>
            <a:endParaRPr b="0" i="0" sz="14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dk1"/>
                </a:solidFill>
                <a:latin typeface="Century Gothic"/>
                <a:ea typeface="Century Gothic"/>
                <a:cs typeface="Century Gothic"/>
                <a:sym typeface="Century Gothic"/>
              </a:rPr>
              <a:t>Classes may, on occasion, decide to fundraise for individual classes or charitable causes.</a:t>
            </a:r>
            <a:endParaRPr b="0" i="0" sz="1400" u="none" cap="none" strike="noStrike">
              <a:solidFill>
                <a:srgbClr val="000000"/>
              </a:solidFill>
              <a:latin typeface="Century Gothic"/>
              <a:ea typeface="Century Gothic"/>
              <a:cs typeface="Century Gothic"/>
              <a:sym typeface="Century Gothic"/>
            </a:endParaRPr>
          </a:p>
        </p:txBody>
      </p:sp>
      <p:pic>
        <p:nvPicPr>
          <p:cNvPr descr="PSA.jpg" id="313" name="Google Shape;313;p12"/>
          <p:cNvPicPr preferRelativeResize="0"/>
          <p:nvPr/>
        </p:nvPicPr>
        <p:blipFill rotWithShape="1">
          <a:blip r:embed="rId4">
            <a:alphaModFix/>
          </a:blip>
          <a:srcRect b="0" l="0" r="0" t="0"/>
          <a:stretch/>
        </p:blipFill>
        <p:spPr>
          <a:xfrm>
            <a:off x="0" y="-18625"/>
            <a:ext cx="1922079" cy="10743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3"/>
          <p:cNvSpPr txBox="1"/>
          <p:nvPr/>
        </p:nvSpPr>
        <p:spPr>
          <a:xfrm>
            <a:off x="940980" y="1036800"/>
            <a:ext cx="7200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Behaviour in Year </a:t>
            </a:r>
            <a:r>
              <a:rPr b="1" lang="en-GB" sz="3200">
                <a:solidFill>
                  <a:srgbClr val="002060"/>
                </a:solidFill>
                <a:latin typeface="Century Gothic"/>
                <a:ea typeface="Century Gothic"/>
                <a:cs typeface="Century Gothic"/>
                <a:sym typeface="Century Gothic"/>
              </a:rPr>
              <a:t>2</a:t>
            </a:r>
            <a:endParaRPr b="0" i="0" sz="3200" u="none" cap="none" strike="noStrike">
              <a:solidFill>
                <a:srgbClr val="002060"/>
              </a:solidFill>
              <a:latin typeface="Century Gothic"/>
              <a:ea typeface="Century Gothic"/>
              <a:cs typeface="Century Gothic"/>
              <a:sym typeface="Century Gothic"/>
            </a:endParaRPr>
          </a:p>
        </p:txBody>
      </p:sp>
      <p:grpSp>
        <p:nvGrpSpPr>
          <p:cNvPr id="319" name="Google Shape;319;p13"/>
          <p:cNvGrpSpPr/>
          <p:nvPr/>
        </p:nvGrpSpPr>
        <p:grpSpPr>
          <a:xfrm>
            <a:off x="0" y="0"/>
            <a:ext cx="9144000" cy="1037108"/>
            <a:chOff x="0" y="0"/>
            <a:chExt cx="9144000" cy="1037108"/>
          </a:xfrm>
        </p:grpSpPr>
        <p:sp>
          <p:nvSpPr>
            <p:cNvPr id="320" name="Google Shape;320;p13"/>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21" name="Google Shape;321;p13"/>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id="322" name="Google Shape;322;p13"/>
          <p:cNvPicPr preferRelativeResize="0"/>
          <p:nvPr/>
        </p:nvPicPr>
        <p:blipFill rotWithShape="1">
          <a:blip r:embed="rId4">
            <a:alphaModFix/>
          </a:blip>
          <a:srcRect b="0" l="0" r="0" t="0"/>
          <a:stretch/>
        </p:blipFill>
        <p:spPr>
          <a:xfrm>
            <a:off x="4849372" y="1600259"/>
            <a:ext cx="3240360" cy="3528392"/>
          </a:xfrm>
          <a:prstGeom prst="rect">
            <a:avLst/>
          </a:prstGeom>
          <a:noFill/>
          <a:ln>
            <a:noFill/>
          </a:ln>
        </p:spPr>
      </p:pic>
      <p:pic>
        <p:nvPicPr>
          <p:cNvPr id="323" name="Google Shape;323;p13"/>
          <p:cNvPicPr preferRelativeResize="0"/>
          <p:nvPr/>
        </p:nvPicPr>
        <p:blipFill rotWithShape="1">
          <a:blip r:embed="rId5">
            <a:alphaModFix/>
          </a:blip>
          <a:srcRect b="0" l="0" r="0" t="0"/>
          <a:stretch/>
        </p:blipFill>
        <p:spPr>
          <a:xfrm>
            <a:off x="0" y="1511569"/>
            <a:ext cx="4290436" cy="5382131"/>
          </a:xfrm>
          <a:prstGeom prst="rect">
            <a:avLst/>
          </a:prstGeom>
          <a:noFill/>
          <a:ln>
            <a:noFill/>
          </a:ln>
        </p:spPr>
      </p:pic>
      <p:sp>
        <p:nvSpPr>
          <p:cNvPr id="324" name="Google Shape;324;p13"/>
          <p:cNvSpPr txBox="1"/>
          <p:nvPr/>
        </p:nvSpPr>
        <p:spPr>
          <a:xfrm>
            <a:off x="4376974" y="5301208"/>
            <a:ext cx="4371490" cy="1200329"/>
          </a:xfrm>
          <a:prstGeom prst="rect">
            <a:avLst/>
          </a:prstGeom>
          <a:solidFill>
            <a:srgbClr val="00B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entury Gothic"/>
                <a:ea typeface="Century Gothic"/>
                <a:cs typeface="Century Gothic"/>
                <a:sym typeface="Century Gothic"/>
              </a:rPr>
              <a:t>If your child receives more than 3 card turns, of any colour, during the course of a half term, you will be informed of this by letter.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4"/>
          <p:cNvSpPr txBox="1"/>
          <p:nvPr/>
        </p:nvSpPr>
        <p:spPr>
          <a:xfrm>
            <a:off x="647564" y="1036800"/>
            <a:ext cx="7848872"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Home and School Communication</a:t>
            </a:r>
            <a:endParaRPr b="0" i="0" sz="3200" u="none" cap="none" strike="noStrike">
              <a:solidFill>
                <a:srgbClr val="002060"/>
              </a:solidFill>
              <a:latin typeface="Century Gothic"/>
              <a:ea typeface="Century Gothic"/>
              <a:cs typeface="Century Gothic"/>
              <a:sym typeface="Century Gothic"/>
            </a:endParaRPr>
          </a:p>
        </p:txBody>
      </p:sp>
      <p:grpSp>
        <p:nvGrpSpPr>
          <p:cNvPr id="330" name="Google Shape;330;p14"/>
          <p:cNvGrpSpPr/>
          <p:nvPr/>
        </p:nvGrpSpPr>
        <p:grpSpPr>
          <a:xfrm>
            <a:off x="0" y="0"/>
            <a:ext cx="9144000" cy="1037108"/>
            <a:chOff x="0" y="0"/>
            <a:chExt cx="9144000" cy="1037108"/>
          </a:xfrm>
        </p:grpSpPr>
        <p:sp>
          <p:nvSpPr>
            <p:cNvPr id="331" name="Google Shape;331;p14"/>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32" name="Google Shape;332;p14"/>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sp>
        <p:nvSpPr>
          <p:cNvPr id="333" name="Google Shape;333;p14"/>
          <p:cNvSpPr/>
          <p:nvPr/>
        </p:nvSpPr>
        <p:spPr>
          <a:xfrm>
            <a:off x="65325" y="1621575"/>
            <a:ext cx="9078600" cy="501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2"/>
                </a:solidFill>
                <a:latin typeface="Century Gothic"/>
                <a:ea typeface="Century Gothic"/>
                <a:cs typeface="Century Gothic"/>
                <a:sym typeface="Century Gothic"/>
              </a:rPr>
              <a:t>Ashmole would like to work together with you at home to help achieve the best for your child. We can communicate with each other through many different channels</a:t>
            </a:r>
            <a:r>
              <a:rPr lang="en-GB" sz="1600">
                <a:solidFill>
                  <a:schemeClr val="dk2"/>
                </a:solidFill>
                <a:latin typeface="Century Gothic"/>
                <a:ea typeface="Century Gothic"/>
                <a:cs typeface="Century Gothic"/>
                <a:sym typeface="Century Gothic"/>
              </a:rPr>
              <a:t>.</a:t>
            </a:r>
            <a:r>
              <a:rPr b="0" i="0" lang="en-GB" sz="1600" u="none" cap="none" strike="noStrike">
                <a:solidFill>
                  <a:schemeClr val="dk2"/>
                </a:solidFill>
                <a:latin typeface="Century Gothic"/>
                <a:ea typeface="Century Gothic"/>
                <a:cs typeface="Century Gothic"/>
                <a:sym typeface="Century Gothic"/>
              </a:rPr>
              <a:t> </a:t>
            </a:r>
            <a:endParaRPr b="0" i="0" sz="16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accent6"/>
                </a:solidFill>
                <a:latin typeface="Century Gothic"/>
                <a:ea typeface="Century Gothic"/>
                <a:cs typeface="Century Gothic"/>
                <a:sym typeface="Century Gothic"/>
              </a:rPr>
              <a:t>                                                                                           </a:t>
            </a:r>
            <a:endParaRPr b="1" i="0" sz="1400" u="none" cap="none" strike="noStrike">
              <a:solidFill>
                <a:schemeClr val="accent6"/>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Letters are sent in both hard copy, email and are on the school website.</a:t>
            </a:r>
            <a:endParaRPr b="0" i="0" sz="14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Please check your children’s bags for important letters. </a:t>
            </a:r>
            <a:endParaRPr b="0" i="0" sz="14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Reminder Texts are sent for important events.</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Parent/Carer meetings are held 2 times a year</a:t>
            </a:r>
            <a:endParaRPr b="0" i="0" sz="14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Opportunities to talk with class teacher at the </a:t>
            </a:r>
            <a:r>
              <a:rPr b="1" i="0" lang="en-GB" sz="1600" u="sng" cap="none" strike="noStrike">
                <a:solidFill>
                  <a:srgbClr val="FF0000"/>
                </a:solidFill>
                <a:latin typeface="Century Gothic"/>
                <a:ea typeface="Century Gothic"/>
                <a:cs typeface="Century Gothic"/>
                <a:sym typeface="Century Gothic"/>
              </a:rPr>
              <a:t>end of school day</a:t>
            </a:r>
            <a:r>
              <a:rPr b="0" i="0" lang="en-GB" sz="1600" u="none" cap="none" strike="noStrike">
                <a:solidFill>
                  <a:schemeClr val="dk2"/>
                </a:solidFill>
                <a:latin typeface="Century Gothic"/>
                <a:ea typeface="Century Gothic"/>
                <a:cs typeface="Century Gothic"/>
                <a:sym typeface="Century Gothic"/>
              </a:rPr>
              <a:t>.</a:t>
            </a:r>
            <a:endParaRPr b="0" i="0" sz="14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If you would like to arrange a meeting, please do so </a:t>
            </a:r>
            <a:r>
              <a:rPr b="1" i="0" lang="en-GB" sz="1600" u="sng" cap="none" strike="noStrike">
                <a:solidFill>
                  <a:srgbClr val="FF0000"/>
                </a:solidFill>
                <a:latin typeface="Century Gothic"/>
                <a:ea typeface="Century Gothic"/>
                <a:cs typeface="Century Gothic"/>
                <a:sym typeface="Century Gothic"/>
              </a:rPr>
              <a:t>via the school office and make an appointment</a:t>
            </a:r>
            <a:endParaRPr b="0" i="0" sz="14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2"/>
              </a:solidFill>
              <a:latin typeface="Century Gothic"/>
              <a:ea typeface="Century Gothic"/>
              <a:cs typeface="Century Gothic"/>
              <a:sym typeface="Century Gothic"/>
            </a:endParaRPr>
          </a:p>
          <a:p>
            <a:pPr indent="-457200" lvl="1" marL="914400" marR="0" rtl="0" algn="l">
              <a:lnSpc>
                <a:spcPct val="100000"/>
              </a:lnSpc>
              <a:spcBef>
                <a:spcPts val="0"/>
              </a:spcBef>
              <a:spcAft>
                <a:spcPts val="0"/>
              </a:spcAft>
              <a:buClr>
                <a:schemeClr val="dk2"/>
              </a:buClr>
              <a:buSzPts val="1600"/>
              <a:buFont typeface="Arial"/>
              <a:buChar char="•"/>
            </a:pPr>
            <a:r>
              <a:rPr b="0" i="0" lang="en-GB" sz="1600" u="none" cap="none" strike="noStrike">
                <a:solidFill>
                  <a:schemeClr val="dk2"/>
                </a:solidFill>
                <a:latin typeface="Century Gothic"/>
                <a:ea typeface="Century Gothic"/>
                <a:cs typeface="Century Gothic"/>
                <a:sym typeface="Century Gothic"/>
              </a:rPr>
              <a:t>Please check the website and our private Instagram (@AshmolePrimarySchool) regularly for updates of what is happening at Ashmole! </a:t>
            </a:r>
            <a:endParaRPr b="0" i="0" sz="1400" u="none" cap="none" strike="noStrike">
              <a:solidFill>
                <a:srgbClr val="000000"/>
              </a:solidFill>
              <a:latin typeface="Arial"/>
              <a:ea typeface="Arial"/>
              <a:cs typeface="Arial"/>
              <a:sym typeface="Arial"/>
            </a:endParaRPr>
          </a:p>
        </p:txBody>
      </p:sp>
      <p:pic>
        <p:nvPicPr>
          <p:cNvPr id="334" name="Google Shape;334;p14"/>
          <p:cNvPicPr preferRelativeResize="0"/>
          <p:nvPr/>
        </p:nvPicPr>
        <p:blipFill rotWithShape="1">
          <a:blip r:embed="rId4">
            <a:alphaModFix/>
          </a:blip>
          <a:srcRect b="0" l="0" r="0" t="0"/>
          <a:stretch/>
        </p:blipFill>
        <p:spPr>
          <a:xfrm>
            <a:off x="7339700" y="2905075"/>
            <a:ext cx="1804223" cy="165618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5"/>
          <p:cNvSpPr txBox="1"/>
          <p:nvPr/>
        </p:nvSpPr>
        <p:spPr>
          <a:xfrm>
            <a:off x="647564" y="1036800"/>
            <a:ext cx="349238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Parent Cafe</a:t>
            </a:r>
            <a:endParaRPr b="0" i="0" sz="1400" u="none" cap="none" strike="noStrike">
              <a:solidFill>
                <a:srgbClr val="000000"/>
              </a:solidFill>
              <a:latin typeface="Arial"/>
              <a:ea typeface="Arial"/>
              <a:cs typeface="Arial"/>
              <a:sym typeface="Arial"/>
            </a:endParaRPr>
          </a:p>
        </p:txBody>
      </p:sp>
      <p:grpSp>
        <p:nvGrpSpPr>
          <p:cNvPr id="340" name="Google Shape;340;p15"/>
          <p:cNvGrpSpPr/>
          <p:nvPr/>
        </p:nvGrpSpPr>
        <p:grpSpPr>
          <a:xfrm>
            <a:off x="0" y="0"/>
            <a:ext cx="9144000" cy="1037108"/>
            <a:chOff x="0" y="0"/>
            <a:chExt cx="9144000" cy="1037108"/>
          </a:xfrm>
        </p:grpSpPr>
        <p:sp>
          <p:nvSpPr>
            <p:cNvPr id="341" name="Google Shape;341;p15"/>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42" name="Google Shape;342;p15"/>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descr="Parent Cafe – Autumn 2023" id="343" name="Google Shape;343;p15"/>
          <p:cNvPicPr preferRelativeResize="0"/>
          <p:nvPr/>
        </p:nvPicPr>
        <p:blipFill rotWithShape="1">
          <a:blip r:embed="rId4">
            <a:alphaModFix/>
          </a:blip>
          <a:srcRect b="0" l="0" r="0" t="0"/>
          <a:stretch/>
        </p:blipFill>
        <p:spPr>
          <a:xfrm>
            <a:off x="418681" y="2276872"/>
            <a:ext cx="3950153" cy="2304256"/>
          </a:xfrm>
          <a:prstGeom prst="rect">
            <a:avLst/>
          </a:prstGeom>
          <a:noFill/>
          <a:ln>
            <a:noFill/>
          </a:ln>
        </p:spPr>
      </p:pic>
      <p:pic>
        <p:nvPicPr>
          <p:cNvPr id="344" name="Google Shape;344;p15"/>
          <p:cNvPicPr preferRelativeResize="0"/>
          <p:nvPr/>
        </p:nvPicPr>
        <p:blipFill rotWithShape="1">
          <a:blip r:embed="rId5">
            <a:alphaModFix/>
          </a:blip>
          <a:srcRect b="0" l="0" r="0" t="0"/>
          <a:stretch/>
        </p:blipFill>
        <p:spPr>
          <a:xfrm>
            <a:off x="4930535" y="1037100"/>
            <a:ext cx="4103840" cy="58209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6"/>
          <p:cNvSpPr txBox="1"/>
          <p:nvPr/>
        </p:nvSpPr>
        <p:spPr>
          <a:xfrm>
            <a:off x="179512" y="1036800"/>
            <a:ext cx="89289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GB" sz="3200" u="none" cap="none" strike="noStrike">
                <a:solidFill>
                  <a:srgbClr val="002060"/>
                </a:solidFill>
                <a:latin typeface="Century Gothic"/>
                <a:ea typeface="Century Gothic"/>
                <a:cs typeface="Century Gothic"/>
                <a:sym typeface="Century Gothic"/>
              </a:rPr>
              <a:t>ABM-Ashmole’s School Caterers</a:t>
            </a:r>
            <a:endParaRPr b="0" i="0" sz="1400" u="none" cap="none" strike="noStrike">
              <a:solidFill>
                <a:srgbClr val="000000"/>
              </a:solidFill>
              <a:latin typeface="Arial"/>
              <a:ea typeface="Arial"/>
              <a:cs typeface="Arial"/>
              <a:sym typeface="Arial"/>
            </a:endParaRPr>
          </a:p>
        </p:txBody>
      </p:sp>
      <p:grpSp>
        <p:nvGrpSpPr>
          <p:cNvPr id="350" name="Google Shape;350;p16"/>
          <p:cNvGrpSpPr/>
          <p:nvPr/>
        </p:nvGrpSpPr>
        <p:grpSpPr>
          <a:xfrm>
            <a:off x="0" y="0"/>
            <a:ext cx="9144000" cy="1037108"/>
            <a:chOff x="0" y="0"/>
            <a:chExt cx="9144000" cy="1037108"/>
          </a:xfrm>
        </p:grpSpPr>
        <p:sp>
          <p:nvSpPr>
            <p:cNvPr id="351" name="Google Shape;351;p16"/>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52" name="Google Shape;352;p16"/>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descr="Primary &amp; Nursery Education - abm catering" id="353" name="Google Shape;353;p16"/>
          <p:cNvPicPr preferRelativeResize="0"/>
          <p:nvPr/>
        </p:nvPicPr>
        <p:blipFill rotWithShape="1">
          <a:blip r:embed="rId4">
            <a:alphaModFix/>
          </a:blip>
          <a:srcRect b="0" l="0" r="0" t="0"/>
          <a:stretch/>
        </p:blipFill>
        <p:spPr>
          <a:xfrm>
            <a:off x="35496" y="1520787"/>
            <a:ext cx="3456384" cy="1404157"/>
          </a:xfrm>
          <a:prstGeom prst="rect">
            <a:avLst/>
          </a:prstGeom>
          <a:noFill/>
          <a:ln>
            <a:noFill/>
          </a:ln>
        </p:spPr>
      </p:pic>
      <p:pic>
        <p:nvPicPr>
          <p:cNvPr id="354" name="Google Shape;354;p16"/>
          <p:cNvPicPr preferRelativeResize="0"/>
          <p:nvPr/>
        </p:nvPicPr>
        <p:blipFill rotWithShape="1">
          <a:blip r:embed="rId5">
            <a:alphaModFix/>
          </a:blip>
          <a:srcRect b="0" l="0" r="0" t="0"/>
          <a:stretch/>
        </p:blipFill>
        <p:spPr>
          <a:xfrm>
            <a:off x="395536" y="2924944"/>
            <a:ext cx="2736304" cy="3819714"/>
          </a:xfrm>
          <a:prstGeom prst="rect">
            <a:avLst/>
          </a:prstGeom>
          <a:noFill/>
          <a:ln>
            <a:noFill/>
          </a:ln>
        </p:spPr>
      </p:pic>
      <p:pic>
        <p:nvPicPr>
          <p:cNvPr id="355" name="Google Shape;355;p16"/>
          <p:cNvPicPr preferRelativeResize="0"/>
          <p:nvPr/>
        </p:nvPicPr>
        <p:blipFill rotWithShape="1">
          <a:blip r:embed="rId6">
            <a:alphaModFix/>
          </a:blip>
          <a:srcRect b="0" l="0" r="0" t="0"/>
          <a:stretch/>
        </p:blipFill>
        <p:spPr>
          <a:xfrm>
            <a:off x="3400400" y="1677849"/>
            <a:ext cx="3168352" cy="2191707"/>
          </a:xfrm>
          <a:prstGeom prst="rect">
            <a:avLst/>
          </a:prstGeom>
          <a:noFill/>
          <a:ln>
            <a:noFill/>
          </a:ln>
        </p:spPr>
      </p:pic>
      <p:pic>
        <p:nvPicPr>
          <p:cNvPr id="356" name="Google Shape;356;p16"/>
          <p:cNvPicPr preferRelativeResize="0"/>
          <p:nvPr/>
        </p:nvPicPr>
        <p:blipFill rotWithShape="1">
          <a:blip r:embed="rId7">
            <a:alphaModFix/>
          </a:blip>
          <a:srcRect b="0" l="0" r="0" t="0"/>
          <a:stretch/>
        </p:blipFill>
        <p:spPr>
          <a:xfrm>
            <a:off x="5567046" y="3956234"/>
            <a:ext cx="3515130" cy="2580015"/>
          </a:xfrm>
          <a:prstGeom prst="rect">
            <a:avLst/>
          </a:prstGeom>
          <a:noFill/>
          <a:ln>
            <a:noFill/>
          </a:ln>
        </p:spPr>
      </p:pic>
      <p:pic>
        <p:nvPicPr>
          <p:cNvPr id="357" name="Google Shape;357;p16"/>
          <p:cNvPicPr preferRelativeResize="0"/>
          <p:nvPr/>
        </p:nvPicPr>
        <p:blipFill rotWithShape="1">
          <a:blip r:embed="rId8">
            <a:alphaModFix/>
          </a:blip>
          <a:srcRect b="0" l="0" r="0" t="0"/>
          <a:stretch/>
        </p:blipFill>
        <p:spPr>
          <a:xfrm>
            <a:off x="3707904" y="3945329"/>
            <a:ext cx="1758927" cy="2709891"/>
          </a:xfrm>
          <a:prstGeom prst="rect">
            <a:avLst/>
          </a:prstGeom>
          <a:noFill/>
          <a:ln>
            <a:noFill/>
          </a:ln>
        </p:spPr>
      </p:pic>
      <p:pic>
        <p:nvPicPr>
          <p:cNvPr id="358" name="Google Shape;358;p16"/>
          <p:cNvPicPr preferRelativeResize="0"/>
          <p:nvPr/>
        </p:nvPicPr>
        <p:blipFill rotWithShape="1">
          <a:blip r:embed="rId9">
            <a:alphaModFix/>
          </a:blip>
          <a:srcRect b="0" l="0" r="0" t="0"/>
          <a:stretch/>
        </p:blipFill>
        <p:spPr>
          <a:xfrm>
            <a:off x="6660232" y="1677849"/>
            <a:ext cx="2371920" cy="219170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pSp>
        <p:nvGrpSpPr>
          <p:cNvPr id="363" name="Google Shape;363;p18"/>
          <p:cNvGrpSpPr/>
          <p:nvPr/>
        </p:nvGrpSpPr>
        <p:grpSpPr>
          <a:xfrm>
            <a:off x="0" y="0"/>
            <a:ext cx="9144000" cy="1037108"/>
            <a:chOff x="0" y="0"/>
            <a:chExt cx="9144000" cy="1037108"/>
          </a:xfrm>
        </p:grpSpPr>
        <p:sp>
          <p:nvSpPr>
            <p:cNvPr id="364" name="Google Shape;364;p18"/>
            <p:cNvSpPr/>
            <p:nvPr/>
          </p:nvSpPr>
          <p:spPr>
            <a:xfrm>
              <a:off x="0" y="0"/>
              <a:ext cx="9144000" cy="1036800"/>
            </a:xfrm>
            <a:prstGeom prst="rect">
              <a:avLst/>
            </a:prstGeom>
            <a:solidFill>
              <a:srgbClr val="1A3263"/>
            </a:solidFill>
            <a:ln cap="flat" cmpd="sng" w="25400">
              <a:solidFill>
                <a:srgbClr val="17375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R:\7. Logo and Letterhead 2017 2018\Logos\1 -Essential Logos 2017\Ashmole_Logo_2017_Gold.jpg" id="365" name="Google Shape;365;p18"/>
            <p:cNvPicPr preferRelativeResize="0"/>
            <p:nvPr/>
          </p:nvPicPr>
          <p:blipFill rotWithShape="1">
            <a:blip r:embed="rId3">
              <a:alphaModFix/>
            </a:blip>
            <a:srcRect b="0" l="0" r="0" t="0"/>
            <a:stretch/>
          </p:blipFill>
          <p:spPr>
            <a:xfrm>
              <a:off x="8106892" y="0"/>
              <a:ext cx="1037108" cy="1037108"/>
            </a:xfrm>
            <a:prstGeom prst="rect">
              <a:avLst/>
            </a:prstGeom>
            <a:noFill/>
            <a:ln>
              <a:noFill/>
            </a:ln>
          </p:spPr>
        </p:pic>
      </p:grpSp>
      <p:pic>
        <p:nvPicPr>
          <p:cNvPr id="366" name="Google Shape;366;p18"/>
          <p:cNvPicPr preferRelativeResize="0"/>
          <p:nvPr/>
        </p:nvPicPr>
        <p:blipFill rotWithShape="1">
          <a:blip r:embed="rId4">
            <a:alphaModFix/>
          </a:blip>
          <a:srcRect b="0" l="0" r="0" t="0"/>
          <a:stretch/>
        </p:blipFill>
        <p:spPr>
          <a:xfrm>
            <a:off x="1026950" y="1037100"/>
            <a:ext cx="7396500" cy="575447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2017-05-02T14:52:03Z</dcterms:created>
  <dc:creator>Rebecca Dwyer</dc:creator>
</cp:coreProperties>
</file>